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59" r:id="rId1"/>
  </p:sldMasterIdLst>
  <p:notesMasterIdLst>
    <p:notesMasterId r:id="rId28"/>
  </p:notesMasterIdLst>
  <p:handoutMasterIdLst>
    <p:handoutMasterId r:id="rId29"/>
  </p:handoutMasterIdLst>
  <p:sldIdLst>
    <p:sldId id="294" r:id="rId2"/>
    <p:sldId id="288" r:id="rId3"/>
    <p:sldId id="259" r:id="rId4"/>
    <p:sldId id="258" r:id="rId5"/>
    <p:sldId id="260" r:id="rId6"/>
    <p:sldId id="261" r:id="rId7"/>
    <p:sldId id="291" r:id="rId8"/>
    <p:sldId id="292" r:id="rId9"/>
    <p:sldId id="298" r:id="rId10"/>
    <p:sldId id="299" r:id="rId11"/>
    <p:sldId id="297" r:id="rId12"/>
    <p:sldId id="300" r:id="rId13"/>
    <p:sldId id="293" r:id="rId14"/>
    <p:sldId id="270" r:id="rId15"/>
    <p:sldId id="271" r:id="rId16"/>
    <p:sldId id="314" r:id="rId17"/>
    <p:sldId id="308" r:id="rId18"/>
    <p:sldId id="312" r:id="rId19"/>
    <p:sldId id="309" r:id="rId20"/>
    <p:sldId id="274" r:id="rId21"/>
    <p:sldId id="307" r:id="rId22"/>
    <p:sldId id="301" r:id="rId23"/>
    <p:sldId id="303" r:id="rId24"/>
    <p:sldId id="306" r:id="rId25"/>
    <p:sldId id="290" r:id="rId26"/>
    <p:sldId id="313" r:id="rId27"/>
  </p:sldIdLst>
  <p:sldSz cx="12192000" cy="6858000"/>
  <p:notesSz cx="9774238" cy="67246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tilisateur Windows" initials="UW" lastIdx="3" clrIdx="0">
    <p:extLst>
      <p:ext uri="{19B8F6BF-5375-455C-9EA6-DF929625EA0E}">
        <p15:presenceInfo xmlns:p15="http://schemas.microsoft.com/office/powerpoint/2012/main" userId="Utilisateur Windo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3399"/>
    <a:srgbClr val="0066CC"/>
    <a:srgbClr val="000066"/>
    <a:srgbClr val="333399"/>
    <a:srgbClr val="A50021"/>
    <a:srgbClr val="DDDDDD"/>
    <a:srgbClr val="000099"/>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91" autoAdjust="0"/>
  </p:normalViewPr>
  <p:slideViewPr>
    <p:cSldViewPr snapToGrid="0">
      <p:cViewPr varScale="1">
        <p:scale>
          <a:sx n="68" d="100"/>
          <a:sy n="68" d="100"/>
        </p:scale>
        <p:origin x="816" y="54"/>
      </p:cViewPr>
      <p:guideLst>
        <p:guide orient="horz" pos="2160"/>
        <p:guide pos="3840"/>
      </p:guideLst>
    </p:cSldViewPr>
  </p:slideViewPr>
  <p:notesTextViewPr>
    <p:cViewPr>
      <p:scale>
        <a:sx n="1" d="1"/>
        <a:sy n="1" d="1"/>
      </p:scale>
      <p:origin x="0" y="0"/>
    </p:cViewPr>
  </p:notesTextViewPr>
  <p:sorterViewPr>
    <p:cViewPr>
      <p:scale>
        <a:sx n="100" d="100"/>
        <a:sy n="100" d="100"/>
      </p:scale>
      <p:origin x="0" y="-55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Feuille_de_calcul_Microsoft_Excel.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002" b="0" i="0" u="none" strike="noStrike" kern="1200" spc="0" baseline="0">
                <a:solidFill>
                  <a:schemeClr val="tx1">
                    <a:lumMod val="65000"/>
                    <a:lumOff val="35000"/>
                  </a:schemeClr>
                </a:solidFill>
                <a:latin typeface="+mn-lt"/>
                <a:ea typeface="+mn-ea"/>
                <a:cs typeface="+mn-cs"/>
              </a:defRPr>
            </a:pPr>
            <a:r>
              <a:rPr lang="fr-FR" sz="3002" b="1" cap="all" baseline="0" dirty="0">
                <a:solidFill>
                  <a:srgbClr val="FF0000"/>
                </a:solidFill>
              </a:rPr>
              <a:t>LA Répartition des enseignements en CAP </a:t>
            </a:r>
          </a:p>
        </c:rich>
      </c:tx>
      <c:layout>
        <c:manualLayout>
          <c:xMode val="edge"/>
          <c:yMode val="edge"/>
          <c:x val="0.23415673760204436"/>
          <c:y val="1.8315483076463783E-3"/>
        </c:manualLayout>
      </c:layout>
      <c:overlay val="0"/>
      <c:spPr>
        <a:noFill/>
        <a:ln w="23827">
          <a:noFill/>
        </a:ln>
      </c:spPr>
    </c:title>
    <c:autoTitleDeleted val="0"/>
    <c:view3D>
      <c:rotX val="30"/>
      <c:rotY val="0"/>
      <c:rAngAx val="0"/>
    </c:view3D>
    <c:floor>
      <c:thickness val="0"/>
    </c:floor>
    <c:sideWall>
      <c:thickness val="0"/>
    </c:sideWall>
    <c:backWall>
      <c:thickness val="0"/>
    </c:backWall>
    <c:plotArea>
      <c:layout>
        <c:manualLayout>
          <c:layoutTarget val="inner"/>
          <c:xMode val="edge"/>
          <c:yMode val="edge"/>
          <c:x val="1.0350770803134643E-3"/>
          <c:y val="0.19108491265602592"/>
          <c:w val="0.63958314007823058"/>
          <c:h val="0.80379863590049561"/>
        </c:manualLayout>
      </c:layout>
      <c:pie3DChart>
        <c:varyColors val="1"/>
        <c:ser>
          <c:idx val="0"/>
          <c:order val="0"/>
          <c:dPt>
            <c:idx val="0"/>
            <c:bubble3D val="0"/>
            <c:spPr>
              <a:solidFill>
                <a:srgbClr val="5B9BD5"/>
              </a:solidFill>
              <a:ln w="23827">
                <a:solidFill>
                  <a:srgbClr val="FFFFFF"/>
                </a:solidFill>
                <a:prstDash val="solid"/>
              </a:ln>
            </c:spPr>
            <c:extLst>
              <c:ext xmlns:c16="http://schemas.microsoft.com/office/drawing/2014/chart" uri="{C3380CC4-5D6E-409C-BE32-E72D297353CC}">
                <c16:uniqueId val="{00000000-E684-4E0A-AEA8-779B1B13700F}"/>
              </c:ext>
            </c:extLst>
          </c:dPt>
          <c:dPt>
            <c:idx val="1"/>
            <c:bubble3D val="0"/>
            <c:explosion val="9"/>
            <c:spPr>
              <a:solidFill>
                <a:srgbClr val="ED7D31"/>
              </a:solidFill>
              <a:ln w="23827">
                <a:solidFill>
                  <a:srgbClr val="FFFFFF"/>
                </a:solidFill>
                <a:prstDash val="solid"/>
              </a:ln>
            </c:spPr>
            <c:extLst>
              <c:ext xmlns:c16="http://schemas.microsoft.com/office/drawing/2014/chart" uri="{C3380CC4-5D6E-409C-BE32-E72D297353CC}">
                <c16:uniqueId val="{00000001-E684-4E0A-AEA8-779B1B13700F}"/>
              </c:ext>
            </c:extLst>
          </c:dPt>
          <c:dPt>
            <c:idx val="2"/>
            <c:bubble3D val="0"/>
            <c:explosion val="20"/>
            <c:spPr>
              <a:solidFill>
                <a:srgbClr val="A5A5A5"/>
              </a:solidFill>
              <a:ln w="23827">
                <a:solidFill>
                  <a:srgbClr val="FFFFFF"/>
                </a:solidFill>
                <a:prstDash val="solid"/>
              </a:ln>
            </c:spPr>
            <c:extLst>
              <c:ext xmlns:c16="http://schemas.microsoft.com/office/drawing/2014/chart" uri="{C3380CC4-5D6E-409C-BE32-E72D297353CC}">
                <c16:uniqueId val="{00000002-E684-4E0A-AEA8-779B1B13700F}"/>
              </c:ext>
            </c:extLst>
          </c:dPt>
          <c:dLbls>
            <c:dLbl>
              <c:idx val="0"/>
              <c:layout>
                <c:manualLayout>
                  <c:x val="-0.2216837270341207"/>
                  <c:y val="-0.15550816564596098"/>
                </c:manualLayout>
              </c:layout>
              <c:tx>
                <c:rich>
                  <a:bodyPr/>
                  <a:lstStyle/>
                  <a:p>
                    <a:r>
                      <a:rPr lang="en-US" sz="1689" b="1"/>
                      <a:t>Ens.</a:t>
                    </a:r>
                    <a:r>
                      <a:rPr lang="en-US" sz="1689" b="1" baseline="0"/>
                      <a:t> professionnels</a:t>
                    </a:r>
                    <a:endParaRPr lang="en-US" sz="1800" b="1"/>
                  </a:p>
                </c:rich>
              </c:tx>
              <c:dLblPos val="bestFit"/>
              <c:showLegendKey val="0"/>
              <c:showVal val="0"/>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E684-4E0A-AEA8-779B1B13700F}"/>
                </c:ext>
              </c:extLst>
            </c:dLbl>
            <c:dLbl>
              <c:idx val="1"/>
              <c:layout/>
              <c:tx>
                <c:rich>
                  <a:bodyPr rot="0" spcFirstLastPara="1" vertOverflow="ellipsis" vert="horz" wrap="square" lIns="38100" tIns="19050" rIns="38100" bIns="19050" anchor="ctr" anchorCtr="1">
                    <a:spAutoFit/>
                  </a:bodyPr>
                  <a:lstStyle/>
                  <a:p>
                    <a:pPr>
                      <a:defRPr sz="1689" b="1" i="0" u="none" strike="noStrike" kern="1200" baseline="0">
                        <a:solidFill>
                          <a:schemeClr val="tx1">
                            <a:lumMod val="75000"/>
                            <a:lumOff val="25000"/>
                          </a:schemeClr>
                        </a:solidFill>
                        <a:latin typeface="+mn-lt"/>
                        <a:ea typeface="+mn-ea"/>
                        <a:cs typeface="+mn-cs"/>
                      </a:defRPr>
                    </a:pPr>
                    <a:r>
                      <a:rPr lang="en-US" sz="1689" b="1" dirty="0"/>
                      <a:t>Ens.</a:t>
                    </a:r>
                    <a:r>
                      <a:rPr lang="en-US" sz="1689" b="1" baseline="0" dirty="0"/>
                      <a:t> </a:t>
                    </a:r>
                    <a:r>
                      <a:rPr lang="en-US" sz="1689" b="1" baseline="0" dirty="0" err="1"/>
                      <a:t>généraux</a:t>
                    </a:r>
                    <a:endParaRPr lang="en-US" sz="1800" b="1" dirty="0"/>
                  </a:p>
                </c:rich>
              </c:tx>
              <c:spPr>
                <a:noFill/>
                <a:ln w="23827">
                  <a:noFill/>
                </a:ln>
              </c:spPr>
              <c:dLblPos val="bestFit"/>
              <c:showLegendKey val="0"/>
              <c:showVal val="0"/>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E684-4E0A-AEA8-779B1B13700F}"/>
                </c:ext>
              </c:extLst>
            </c:dLbl>
            <c:dLbl>
              <c:idx val="2"/>
              <c:layout>
                <c:manualLayout>
                  <c:x val="6.2512659146402749E-2"/>
                  <c:y val="4.7077114806112416E-2"/>
                </c:manualLayout>
              </c:layout>
              <c:tx>
                <c:rich>
                  <a:bodyPr rot="0" spcFirstLastPara="1" vertOverflow="ellipsis" vert="horz" wrap="square" lIns="38100" tIns="19050" rIns="38100" bIns="19050" anchor="ctr" anchorCtr="1">
                    <a:noAutofit/>
                  </a:bodyPr>
                  <a:lstStyle/>
                  <a:p>
                    <a:pPr>
                      <a:defRPr sz="1689" b="1" i="0" u="none" strike="noStrike" kern="1200" baseline="0">
                        <a:solidFill>
                          <a:schemeClr val="tx1">
                            <a:lumMod val="75000"/>
                            <a:lumOff val="25000"/>
                          </a:schemeClr>
                        </a:solidFill>
                        <a:latin typeface="+mn-lt"/>
                        <a:ea typeface="+mn-ea"/>
                        <a:cs typeface="+mn-cs"/>
                      </a:defRPr>
                    </a:pPr>
                    <a:r>
                      <a:rPr lang="en-US" sz="1689" b="1" dirty="0"/>
                      <a:t>Consolidation,</a:t>
                    </a:r>
                    <a:r>
                      <a:rPr lang="en-US" sz="1689" b="1" baseline="0" dirty="0"/>
                      <a:t> AP  et orientation</a:t>
                    </a:r>
                    <a:endParaRPr lang="en-US" sz="1800" b="1" dirty="0"/>
                  </a:p>
                </c:rich>
              </c:tx>
              <c:spPr>
                <a:noFill/>
                <a:ln w="23827">
                  <a:noFill/>
                </a:ln>
              </c:spPr>
              <c:dLblPos val="bestFit"/>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2-E684-4E0A-AEA8-779B1B13700F}"/>
                </c:ext>
              </c:extLst>
            </c:dLbl>
            <c:spPr>
              <a:noFill/>
              <a:ln w="23827">
                <a:noFill/>
              </a:ln>
            </c:spPr>
            <c:txPr>
              <a:bodyPr rot="0" spcFirstLastPara="1" vertOverflow="ellipsis" vert="horz" wrap="square" lIns="38100" tIns="19050" rIns="38100" bIns="19050" anchor="ctr" anchorCtr="1">
                <a:spAutoFit/>
              </a:bodyPr>
              <a:lstStyle/>
              <a:p>
                <a:pPr>
                  <a:defRPr sz="1689" b="0" i="0" u="none" strike="noStrike" kern="1200" baseline="0">
                    <a:solidFill>
                      <a:schemeClr val="tx1">
                        <a:lumMod val="75000"/>
                        <a:lumOff val="25000"/>
                      </a:schemeClr>
                    </a:solidFill>
                    <a:latin typeface="+mn-lt"/>
                    <a:ea typeface="+mn-ea"/>
                    <a:cs typeface="+mn-cs"/>
                  </a:defRPr>
                </a:pPr>
                <a:endParaRPr lang="fr-FR"/>
              </a:p>
            </c:txPr>
            <c:dLblPos val="bestFit"/>
            <c:showLegendKey val="0"/>
            <c:showVal val="1"/>
            <c:showCatName val="0"/>
            <c:showSerName val="0"/>
            <c:showPercent val="0"/>
            <c:showBubbleSize val="0"/>
            <c:showLeaderLines val="1"/>
            <c:leaderLines>
              <c:spPr>
                <a:ln w="893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Feuil1!$A$2:$A$4</c:f>
              <c:strCache>
                <c:ptCount val="3"/>
                <c:pt idx="0">
                  <c:v>Enseignements professionnels</c:v>
                </c:pt>
                <c:pt idx="1">
                  <c:v>Enseignements généraux </c:v>
                </c:pt>
                <c:pt idx="2">
                  <c:v>Consolidation, AP et orientation</c:v>
                </c:pt>
              </c:strCache>
            </c:strRef>
          </c:cat>
          <c:val>
            <c:numRef>
              <c:f>Feuil1!$B$2:$B$4</c:f>
              <c:numCache>
                <c:formatCode>General</c:formatCode>
                <c:ptCount val="3"/>
                <c:pt idx="0">
                  <c:v>1045</c:v>
                </c:pt>
                <c:pt idx="1">
                  <c:v>467.5</c:v>
                </c:pt>
                <c:pt idx="2">
                  <c:v>192.5</c:v>
                </c:pt>
              </c:numCache>
            </c:numRef>
          </c:val>
          <c:extLst>
            <c:ext xmlns:c16="http://schemas.microsoft.com/office/drawing/2014/chart" uri="{C3380CC4-5D6E-409C-BE32-E72D297353CC}">
              <c16:uniqueId val="{00000003-E684-4E0A-AEA8-779B1B13700F}"/>
            </c:ext>
          </c:extLst>
        </c:ser>
        <c:dLbls>
          <c:showLegendKey val="0"/>
          <c:showVal val="0"/>
          <c:showCatName val="0"/>
          <c:showSerName val="0"/>
          <c:showPercent val="0"/>
          <c:showBubbleSize val="0"/>
          <c:showLeaderLines val="1"/>
        </c:dLbls>
      </c:pie3DChart>
      <c:spPr>
        <a:noFill/>
        <a:ln w="24234">
          <a:noFill/>
        </a:ln>
      </c:spPr>
    </c:plotArea>
    <c:plotVisOnly val="1"/>
    <c:dispBlanksAs val="zero"/>
    <c:showDLblsOverMax val="0"/>
  </c:chart>
  <c:spPr>
    <a:noFill/>
    <a:ln>
      <a:noFill/>
    </a:ln>
  </c:spPr>
  <c:txPr>
    <a:bodyPr/>
    <a:lstStyle/>
    <a:p>
      <a:pPr>
        <a:defRPr/>
      </a:pPr>
      <a:endParaRPr lang="fr-FR"/>
    </a:p>
  </c:txPr>
  <c:externalData r:id="rId1">
    <c:autoUpdate val="0"/>
  </c:externalData>
  <c:userShapes r:id="rId2"/>
</c:chartSpace>
</file>

<file path=ppt/comments/comment1.xml><?xml version="1.0" encoding="utf-8"?>
<p:cmLst xmlns:a="http://schemas.openxmlformats.org/drawingml/2006/main" xmlns:r="http://schemas.openxmlformats.org/officeDocument/2006/relationships" xmlns:p="http://schemas.openxmlformats.org/presentationml/2006/main">
  <p:cm authorId="1" dt="2023-01-18T11:16:09.072" idx="1">
    <p:pos x="3545" y="1480"/>
    <p:text>En complément des 2 heures d'enseignement scientifique, les élèves de1ère qui ne suivent pas l'enseignement de spécialité de mathématiques auront 1H30 de plus intégrés à l'enseignement scientifique.</p:text>
    <p:extLst mod="1">
      <p:ext uri="{C676402C-5697-4E1C-873F-D02D1690AC5C}">
        <p15:threadingInfo xmlns:p15="http://schemas.microsoft.com/office/powerpoint/2012/main" timeZoneBias="-60"/>
      </p:ext>
    </p:extLst>
  </p:cm>
  <p:cm authorId="1" dt="2024-12-01T16:24:47.362" idx="2">
    <p:pos x="2650" y="5211"/>
    <p:text>Un enseignement optionnel en terminale au choix :Mathématiques complémentaires,Mathématiques expertes,droits et grands enjeux du monde contemporain</p:text>
    <p:extLst>
      <p:ext uri="{C676402C-5697-4E1C-873F-D02D1690AC5C}">
        <p15:threadingInfo xmlns:p15="http://schemas.microsoft.com/office/powerpoint/2012/main" timeZoneBias="-60"/>
      </p:ext>
    </p:extLst>
  </p:cm>
  <p:cm authorId="1" dt="2024-12-01T16:30:48.087" idx="3">
    <p:pos x="2650" y="5347"/>
    <p:text>Un enseignement optionnel en 1 ère et terminale au choix parmis:LVC,LSF,LCA latin ou grec,EPS,art,hippologie et équitation,agronomie économie et territoires,pratiques sociales et culturelles.</p:text>
    <p:extLst>
      <p:ext uri="{C676402C-5697-4E1C-873F-D02D1690AC5C}">
        <p15:threadingInfo xmlns:p15="http://schemas.microsoft.com/office/powerpoint/2012/main" timeZoneBias="-60">
          <p15:parentCm authorId="1" idx="2"/>
        </p15:threadingInfo>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drawing1.xml><?xml version="1.0" encoding="utf-8"?>
<c:userShapes xmlns:c="http://schemas.openxmlformats.org/drawingml/2006/chart">
  <cdr:relSizeAnchor xmlns:cdr="http://schemas.openxmlformats.org/drawingml/2006/chartDrawing">
    <cdr:from>
      <cdr:x>0.56868</cdr:x>
      <cdr:y>0.11814</cdr:y>
    </cdr:from>
    <cdr:to>
      <cdr:x>0.9995</cdr:x>
      <cdr:y>1</cdr:y>
    </cdr:to>
    <cdr:sp macro="" textlink="">
      <cdr:nvSpPr>
        <cdr:cNvPr id="2" name="ZoneTexte 1"/>
        <cdr:cNvSpPr txBox="1"/>
      </cdr:nvSpPr>
      <cdr:spPr>
        <a:xfrm xmlns:a="http://schemas.openxmlformats.org/drawingml/2006/main">
          <a:off x="6710289" y="679206"/>
          <a:ext cx="5083479" cy="507005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nSpc>
              <a:spcPts val="2100"/>
            </a:lnSpc>
          </a:pPr>
          <a:r>
            <a:rPr lang="fr-FR" sz="1800" b="1" dirty="0"/>
            <a:t>Enseignements professionnels : </a:t>
          </a:r>
        </a:p>
        <a:p xmlns:a="http://schemas.openxmlformats.org/drawingml/2006/main">
          <a:pPr marL="285750" indent="-285750">
            <a:lnSpc>
              <a:spcPts val="2100"/>
            </a:lnSpc>
            <a:buFontTx/>
            <a:buChar char="-"/>
          </a:pPr>
          <a:r>
            <a:rPr lang="fr-FR" sz="1800" dirty="0"/>
            <a:t>Dont </a:t>
          </a:r>
          <a:r>
            <a:rPr lang="fr-FR" sz="1800" dirty="0" err="1"/>
            <a:t>co</a:t>
          </a:r>
          <a:r>
            <a:rPr lang="fr-FR" sz="1800" dirty="0"/>
            <a:t>-intervention enseignant pro avec </a:t>
          </a:r>
        </a:p>
        <a:p xmlns:a="http://schemas.openxmlformats.org/drawingml/2006/main">
          <a:pPr>
            <a:lnSpc>
              <a:spcPts val="2100"/>
            </a:lnSpc>
          </a:pPr>
          <a:r>
            <a:rPr lang="fr-FR" sz="1800" dirty="0"/>
            <a:t>enseignants de français ou de mathématiques</a:t>
          </a:r>
        </a:p>
        <a:p xmlns:a="http://schemas.openxmlformats.org/drawingml/2006/main">
          <a:pPr marL="285750" indent="-285750">
            <a:lnSpc>
              <a:spcPts val="2100"/>
            </a:lnSpc>
            <a:buFontTx/>
            <a:buChar char="-"/>
          </a:pPr>
          <a:r>
            <a:rPr lang="fr-FR" sz="1800" dirty="0"/>
            <a:t>Dont réalisation d’un chef d’œuvre sur les 2 </a:t>
          </a:r>
        </a:p>
        <a:p xmlns:a="http://schemas.openxmlformats.org/drawingml/2006/main">
          <a:pPr>
            <a:lnSpc>
              <a:spcPts val="2100"/>
            </a:lnSpc>
          </a:pPr>
          <a:r>
            <a:rPr lang="fr-FR" sz="1800" dirty="0"/>
            <a:t>années (œuvre concrète et pluridisciplinaire) </a:t>
          </a:r>
        </a:p>
        <a:p xmlns:a="http://schemas.openxmlformats.org/drawingml/2006/main">
          <a:pPr>
            <a:lnSpc>
              <a:spcPts val="2100"/>
            </a:lnSpc>
          </a:pPr>
          <a:endParaRPr lang="fr-FR" sz="1800" b="1" dirty="0"/>
        </a:p>
        <a:p xmlns:a="http://schemas.openxmlformats.org/drawingml/2006/main">
          <a:pPr>
            <a:lnSpc>
              <a:spcPts val="2100"/>
            </a:lnSpc>
          </a:pPr>
          <a:r>
            <a:rPr lang="fr-FR" sz="1800" b="1" dirty="0"/>
            <a:t>Enseignements généraux :</a:t>
          </a:r>
        </a:p>
        <a:p xmlns:a="http://schemas.openxmlformats.org/drawingml/2006/main">
          <a:pPr>
            <a:lnSpc>
              <a:spcPts val="2100"/>
            </a:lnSpc>
          </a:pPr>
          <a:r>
            <a:rPr lang="fr-FR" sz="1800" dirty="0"/>
            <a:t>Français, HG, EMC, math, PC, LV1, Arts, </a:t>
          </a:r>
          <a:r>
            <a:rPr lang="fr-FR" sz="1800" dirty="0" smtClean="0"/>
            <a:t>EPS</a:t>
          </a:r>
        </a:p>
        <a:p xmlns:a="http://schemas.openxmlformats.org/drawingml/2006/main">
          <a:pPr>
            <a:lnSpc>
              <a:spcPts val="2100"/>
            </a:lnSpc>
          </a:pPr>
          <a:r>
            <a:rPr lang="fr-FR" sz="1800" dirty="0" smtClean="0"/>
            <a:t>Consolidation, AP et Orientation</a:t>
          </a:r>
          <a:endParaRPr lang="fr-FR" sz="1800" dirty="0"/>
        </a:p>
        <a:p xmlns:a="http://schemas.openxmlformats.org/drawingml/2006/main">
          <a:endParaRPr lang="fr-FR" sz="1800" b="1" dirty="0"/>
        </a:p>
        <a:p xmlns:a="http://schemas.openxmlformats.org/drawingml/2006/main">
          <a:pPr>
            <a:lnSpc>
              <a:spcPts val="2100"/>
            </a:lnSpc>
          </a:pPr>
          <a:r>
            <a:rPr lang="fr-FR" sz="1800" b="1" dirty="0"/>
            <a:t>+ 12 à 14 semaines de </a:t>
          </a:r>
          <a:r>
            <a:rPr lang="fr-FR" sz="1800" b="1" dirty="0" smtClean="0"/>
            <a:t>PFMP</a:t>
          </a:r>
        </a:p>
        <a:p xmlns:a="http://schemas.openxmlformats.org/drawingml/2006/main">
          <a:pPr>
            <a:lnSpc>
              <a:spcPts val="2100"/>
            </a:lnSpc>
          </a:pPr>
          <a:r>
            <a:rPr lang="fr-FR" sz="1800" b="1" dirty="0" smtClean="0"/>
            <a:t> </a:t>
          </a:r>
          <a:r>
            <a:rPr lang="fr-FR" sz="1800" b="1" dirty="0"/>
            <a:t>pour un CAP en 2 ans</a:t>
          </a:r>
        </a:p>
        <a:p xmlns:a="http://schemas.openxmlformats.org/drawingml/2006/main">
          <a:r>
            <a:rPr lang="fr-FR" sz="1800" b="1" dirty="0"/>
            <a:t>(5 semaines pour un CAP en 1 an</a:t>
          </a:r>
          <a:r>
            <a:rPr lang="fr-FR" sz="1800" b="1" dirty="0" smtClean="0"/>
            <a:t>).</a:t>
          </a:r>
        </a:p>
        <a:p xmlns:a="http://schemas.openxmlformats.org/drawingml/2006/main">
          <a:r>
            <a:rPr lang="fr-FR" sz="1800" dirty="0" smtClean="0"/>
            <a:t>Une allocation de stage (50 Euros en 1</a:t>
          </a:r>
          <a:r>
            <a:rPr lang="fr-FR" sz="1800" baseline="30000" dirty="0" smtClean="0"/>
            <a:t>ère</a:t>
          </a:r>
          <a:r>
            <a:rPr lang="fr-FR" sz="1800" dirty="0" smtClean="0"/>
            <a:t> année</a:t>
          </a:r>
        </a:p>
        <a:p xmlns:a="http://schemas.openxmlformats.org/drawingml/2006/main">
          <a:r>
            <a:rPr lang="fr-FR" sz="1800" dirty="0" smtClean="0"/>
            <a:t> et 75 Euros en 2de </a:t>
          </a:r>
        </a:p>
        <a:p xmlns:a="http://schemas.openxmlformats.org/drawingml/2006/main">
          <a:r>
            <a:rPr lang="fr-FR" sz="1800" dirty="0" smtClean="0"/>
            <a:t>la deuxième année) par semaine.</a:t>
          </a:r>
        </a:p>
        <a:p xmlns:a="http://schemas.openxmlformats.org/drawingml/2006/main">
          <a:r>
            <a:rPr lang="fr-FR" sz="1800" dirty="0" smtClean="0"/>
            <a:t> </a:t>
          </a:r>
          <a:endParaRPr lang="fr-FR" sz="18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37038" cy="338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sz="quarter" idx="1"/>
          </p:nvPr>
        </p:nvSpPr>
        <p:spPr>
          <a:xfrm>
            <a:off x="5535613" y="0"/>
            <a:ext cx="4237037" cy="338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181523E0-7A98-4659-A428-8351AC1C5FA4}" type="datetimeFigureOut">
              <a:rPr lang="fr-FR"/>
              <a:pPr>
                <a:defRPr/>
              </a:pPr>
              <a:t>09/03/2025</a:t>
            </a:fld>
            <a:endParaRPr lang="fr-FR"/>
          </a:p>
        </p:txBody>
      </p:sp>
      <p:sp>
        <p:nvSpPr>
          <p:cNvPr id="4" name="Espace réservé du pied de page 3"/>
          <p:cNvSpPr>
            <a:spLocks noGrp="1"/>
          </p:cNvSpPr>
          <p:nvPr>
            <p:ph type="ftr" sz="quarter" idx="2"/>
          </p:nvPr>
        </p:nvSpPr>
        <p:spPr>
          <a:xfrm>
            <a:off x="0" y="6386513"/>
            <a:ext cx="4237038" cy="33813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fr-FR"/>
          </a:p>
        </p:txBody>
      </p:sp>
      <p:sp>
        <p:nvSpPr>
          <p:cNvPr id="5" name="Espace réservé du numéro de diapositive 4"/>
          <p:cNvSpPr>
            <a:spLocks noGrp="1"/>
          </p:cNvSpPr>
          <p:nvPr>
            <p:ph type="sldNum" sz="quarter" idx="3"/>
          </p:nvPr>
        </p:nvSpPr>
        <p:spPr>
          <a:xfrm>
            <a:off x="5535613" y="6386513"/>
            <a:ext cx="4237037" cy="33813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0FBE8294-E5BA-4BF3-A418-1BE639377554}" type="slidenum">
              <a:rPr lang="fr-FR" altLang="fr-FR"/>
              <a:pPr/>
              <a:t>‹N°›</a:t>
            </a:fld>
            <a:endParaRPr lang="fr-FR" altLang="fr-FR"/>
          </a:p>
        </p:txBody>
      </p:sp>
    </p:spTree>
    <p:extLst>
      <p:ext uri="{BB962C8B-B14F-4D97-AF65-F5344CB8AC3E}">
        <p14:creationId xmlns:p14="http://schemas.microsoft.com/office/powerpoint/2010/main" val="7346557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35450" cy="338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5537200" y="0"/>
            <a:ext cx="4235450" cy="338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FACA83CC-62CF-442A-82A6-F81FD6C64EC6}" type="datetimeFigureOut">
              <a:rPr lang="fr-FR"/>
              <a:pPr>
                <a:defRPr/>
              </a:pPr>
              <a:t>09/03/2025</a:t>
            </a:fld>
            <a:endParaRPr lang="fr-FR"/>
          </a:p>
        </p:txBody>
      </p:sp>
      <p:sp>
        <p:nvSpPr>
          <p:cNvPr id="4" name="Espace réservé de l'image des diapositives 3"/>
          <p:cNvSpPr>
            <a:spLocks noGrp="1" noRot="1" noChangeAspect="1"/>
          </p:cNvSpPr>
          <p:nvPr>
            <p:ph type="sldImg" idx="2"/>
          </p:nvPr>
        </p:nvSpPr>
        <p:spPr>
          <a:xfrm>
            <a:off x="2870200" y="841375"/>
            <a:ext cx="4033838" cy="2268538"/>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notes 4"/>
          <p:cNvSpPr>
            <a:spLocks noGrp="1"/>
          </p:cNvSpPr>
          <p:nvPr>
            <p:ph type="body" sz="quarter" idx="3"/>
          </p:nvPr>
        </p:nvSpPr>
        <p:spPr>
          <a:xfrm>
            <a:off x="977900" y="3236913"/>
            <a:ext cx="7818438" cy="2647950"/>
          </a:xfrm>
          <a:prstGeom prst="rect">
            <a:avLst/>
          </a:prstGeom>
        </p:spPr>
        <p:txBody>
          <a:bodyPr vert="horz" lIns="91440" tIns="45720" rIns="91440" bIns="45720" rtlCol="0"/>
          <a:lstStyle/>
          <a:p>
            <a:pPr lvl="0"/>
            <a:r>
              <a:rPr lang="fr-FR" noProof="0"/>
              <a:t>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6386513"/>
            <a:ext cx="4235450" cy="33813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5537200" y="6386513"/>
            <a:ext cx="4235450" cy="33813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7E429287-5467-4A5B-AAF1-9BD93E7A1456}" type="slidenum">
              <a:rPr lang="fr-FR" altLang="fr-FR"/>
              <a:pPr/>
              <a:t>‹N°›</a:t>
            </a:fld>
            <a:endParaRPr lang="fr-FR" altLang="fr-FR"/>
          </a:p>
        </p:txBody>
      </p:sp>
    </p:spTree>
    <p:extLst>
      <p:ext uri="{BB962C8B-B14F-4D97-AF65-F5344CB8AC3E}">
        <p14:creationId xmlns:p14="http://schemas.microsoft.com/office/powerpoint/2010/main" val="2478258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Espace réservé des not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smtClean="0"/>
          </a:p>
        </p:txBody>
      </p:sp>
      <p:sp>
        <p:nvSpPr>
          <p:cNvPr id="31748"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BE02A980-FA55-4D06-AE17-94AF6CEFCD2F}" type="slidenum">
              <a:rPr lang="fr-FR" altLang="fr-FR">
                <a:cs typeface="Arial" panose="020B0604020202020204" pitchFamily="34" charset="0"/>
              </a:rPr>
              <a:pPr/>
              <a:t>14</a:t>
            </a:fld>
            <a:endParaRPr lang="fr-FR" altLang="fr-FR">
              <a:cs typeface="Arial" panose="020B0604020202020204" pitchFamily="34" charset="0"/>
            </a:endParaRPr>
          </a:p>
        </p:txBody>
      </p:sp>
    </p:spTree>
    <p:extLst>
      <p:ext uri="{BB962C8B-B14F-4D97-AF65-F5344CB8AC3E}">
        <p14:creationId xmlns:p14="http://schemas.microsoft.com/office/powerpoint/2010/main" val="2411633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Espace réservé des notes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smtClean="0"/>
          </a:p>
        </p:txBody>
      </p:sp>
      <p:sp>
        <p:nvSpPr>
          <p:cNvPr id="30724" name="Espace réservé du numéro de diapositive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A4D1254D-7502-46F0-8F44-726A741DCF56}" type="slidenum">
              <a:rPr lang="fr-FR" altLang="fr-FR"/>
              <a:pPr/>
              <a:t>23</a:t>
            </a:fld>
            <a:endParaRPr lang="fr-FR" altLang="fr-FR"/>
          </a:p>
        </p:txBody>
      </p:sp>
    </p:spTree>
    <p:extLst>
      <p:ext uri="{BB962C8B-B14F-4D97-AF65-F5344CB8AC3E}">
        <p14:creationId xmlns:p14="http://schemas.microsoft.com/office/powerpoint/2010/main" val="3155337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7E429287-5467-4A5B-AAF1-9BD93E7A1456}" type="slidenum">
              <a:rPr lang="fr-FR" altLang="fr-FR" smtClean="0"/>
              <a:pPr/>
              <a:t>25</a:t>
            </a:fld>
            <a:endParaRPr lang="fr-FR" altLang="fr-FR"/>
          </a:p>
        </p:txBody>
      </p:sp>
    </p:spTree>
    <p:extLst>
      <p:ext uri="{BB962C8B-B14F-4D97-AF65-F5344CB8AC3E}">
        <p14:creationId xmlns:p14="http://schemas.microsoft.com/office/powerpoint/2010/main" val="3640033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fr-FR" smtClean="0"/>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pPr>
              <a:defRPr/>
            </a:pPr>
            <a:fld id="{92EDAB55-15A1-427C-86FB-1D74F319A39F}" type="datetime1">
              <a:rPr lang="fr-FR" smtClean="0"/>
              <a:t>09/03/2025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C1976339-9567-47DA-9169-05AC398B89C7}" type="slidenum">
              <a:rPr lang="fr-FR" altLang="fr-FR" smtClean="0"/>
              <a:pPr/>
              <a:t>‹N°›</a:t>
            </a:fld>
            <a:endParaRPr lang="fr-FR" altLang="fr-FR"/>
          </a:p>
        </p:txBody>
      </p:sp>
    </p:spTree>
    <p:extLst>
      <p:ext uri="{BB962C8B-B14F-4D97-AF65-F5344CB8AC3E}">
        <p14:creationId xmlns:p14="http://schemas.microsoft.com/office/powerpoint/2010/main" val="747020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19639993-EBED-4603-87EC-8F41DE4166F7}" type="datetime1">
              <a:rPr lang="fr-FR" smtClean="0"/>
              <a:t>09/03/2025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Tree>
    <p:extLst>
      <p:ext uri="{BB962C8B-B14F-4D97-AF65-F5344CB8AC3E}">
        <p14:creationId xmlns:p14="http://schemas.microsoft.com/office/powerpoint/2010/main" val="3571179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D44C914D-7820-45DA-9ACD-9DC402197B3F}" type="datetime1">
              <a:rPr lang="fr-FR" smtClean="0"/>
              <a:t>09/03/2025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38177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D5709EDA-683E-4684-9966-360458AF8CB0}" type="datetime1">
              <a:rPr lang="fr-FR" smtClean="0"/>
              <a:t>09/03/2025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Tree>
    <p:extLst>
      <p:ext uri="{BB962C8B-B14F-4D97-AF65-F5344CB8AC3E}">
        <p14:creationId xmlns:p14="http://schemas.microsoft.com/office/powerpoint/2010/main" val="992604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271D0B29-91A3-4DD6-9DA5-4E0E1A2D75F0}" type="datetime1">
              <a:rPr lang="fr-FR" smtClean="0"/>
              <a:t>09/03/2025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50070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smtClean="0"/>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79E3CE9C-221B-4F46-ABF4-AD86C04F2C0B}" type="datetime1">
              <a:rPr lang="fr-FR" smtClean="0"/>
              <a:t>09/03/2025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D2E66ED1-BEB7-4608-9CFD-424FF143C53C}" type="slidenum">
              <a:rPr lang="fr-FR" altLang="fr-FR" smtClean="0"/>
              <a:pPr/>
              <a:t>‹N°›</a:t>
            </a:fld>
            <a:endParaRPr lang="fr-FR" altLang="fr-FR"/>
          </a:p>
        </p:txBody>
      </p:sp>
    </p:spTree>
    <p:extLst>
      <p:ext uri="{BB962C8B-B14F-4D97-AF65-F5344CB8AC3E}">
        <p14:creationId xmlns:p14="http://schemas.microsoft.com/office/powerpoint/2010/main" val="4055102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D4B95FFC-33DC-48A4-A012-97FF13AE510C}" type="datetime1">
              <a:rPr lang="fr-FR" smtClean="0"/>
              <a:t>09/03/2025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5BAA8E4D-BA22-4F0F-A911-C3DBFF8755A7}" type="slidenum">
              <a:rPr lang="fr-FR" altLang="fr-FR" smtClean="0"/>
              <a:pPr/>
              <a:t>‹N°›</a:t>
            </a:fld>
            <a:endParaRPr lang="fr-FR" altLang="fr-FR"/>
          </a:p>
        </p:txBody>
      </p:sp>
    </p:spTree>
    <p:extLst>
      <p:ext uri="{BB962C8B-B14F-4D97-AF65-F5344CB8AC3E}">
        <p14:creationId xmlns:p14="http://schemas.microsoft.com/office/powerpoint/2010/main" val="3213435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729BF167-7A1A-4782-BC65-BF66D1A6F790}" type="datetime1">
              <a:rPr lang="fr-FR" smtClean="0"/>
              <a:t>09/03/2025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803E7A65-BE9C-4B79-AF66-25772B3F85B5}" type="slidenum">
              <a:rPr lang="fr-FR" altLang="fr-FR" smtClean="0"/>
              <a:pPr/>
              <a:t>‹N°›</a:t>
            </a:fld>
            <a:endParaRPr lang="fr-FR" altLang="fr-FR"/>
          </a:p>
        </p:txBody>
      </p:sp>
    </p:spTree>
    <p:extLst>
      <p:ext uri="{BB962C8B-B14F-4D97-AF65-F5344CB8AC3E}">
        <p14:creationId xmlns:p14="http://schemas.microsoft.com/office/powerpoint/2010/main" val="2060823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pPr>
              <a:defRPr/>
            </a:pPr>
            <a:fld id="{32EBCEEE-BC57-4E1A-BB9E-CF53EE9AB297}" type="datetime1">
              <a:rPr lang="fr-FR" smtClean="0"/>
              <a:t>09/03/2025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0A7B8CA5-7204-400C-BCB4-816F9FDF55B7}" type="slidenum">
              <a:rPr lang="fr-FR" altLang="fr-FR" smtClean="0"/>
              <a:pPr/>
              <a:t>‹N°›</a:t>
            </a:fld>
            <a:endParaRPr lang="fr-FR" altLang="fr-FR"/>
          </a:p>
        </p:txBody>
      </p:sp>
    </p:spTree>
    <p:extLst>
      <p:ext uri="{BB962C8B-B14F-4D97-AF65-F5344CB8AC3E}">
        <p14:creationId xmlns:p14="http://schemas.microsoft.com/office/powerpoint/2010/main" val="3741938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pPr>
              <a:defRPr/>
            </a:pPr>
            <a:fld id="{366F1B4B-1B98-4603-9982-747715F9336C}" type="datetime1">
              <a:rPr lang="fr-FR" smtClean="0"/>
              <a:t>09/03/2025</a:t>
            </a:fld>
            <a:endParaRPr lang="fr-FR"/>
          </a:p>
        </p:txBody>
      </p:sp>
      <p:sp>
        <p:nvSpPr>
          <p:cNvPr id="5" name="Footer Placeholder 4"/>
          <p:cNvSpPr>
            <a:spLocks noGrp="1"/>
          </p:cNvSpPr>
          <p:nvPr>
            <p:ph type="ftr" sz="quarter" idx="11"/>
          </p:nvPr>
        </p:nvSpPr>
        <p:spPr/>
        <p:txBody>
          <a:bodyPr/>
          <a:lstStyle/>
          <a:p>
            <a:pPr>
              <a:defRPr/>
            </a:pPr>
            <a:r>
              <a:rPr lang="fr-FR" smtClean="0"/>
              <a:t>CIO Centre 2025</a:t>
            </a:r>
            <a:endParaRPr lang="fr-FR"/>
          </a:p>
        </p:txBody>
      </p:sp>
      <p:sp>
        <p:nvSpPr>
          <p:cNvPr id="6" name="Slide Number Placeholder 5"/>
          <p:cNvSpPr>
            <a:spLocks noGrp="1"/>
          </p:cNvSpPr>
          <p:nvPr>
            <p:ph type="sldNum" sz="quarter" idx="12"/>
          </p:nvPr>
        </p:nvSpPr>
        <p:spPr/>
        <p:txBody>
          <a:bodyPr/>
          <a:lstStyle/>
          <a:p>
            <a:fld id="{959A45FF-1E65-4ACA-ADA8-9B7908A10246}" type="slidenum">
              <a:rPr lang="fr-FR" altLang="fr-FR" smtClean="0"/>
              <a:pPr/>
              <a:t>‹N°›</a:t>
            </a:fld>
            <a:endParaRPr lang="fr-FR" altLang="fr-FR"/>
          </a:p>
        </p:txBody>
      </p:sp>
    </p:spTree>
    <p:extLst>
      <p:ext uri="{BB962C8B-B14F-4D97-AF65-F5344CB8AC3E}">
        <p14:creationId xmlns:p14="http://schemas.microsoft.com/office/powerpoint/2010/main" val="244971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pPr>
              <a:defRPr/>
            </a:pPr>
            <a:fld id="{BF8CFF1C-8F75-47F3-92F5-A6FC2474D0A3}" type="datetime1">
              <a:rPr lang="fr-FR" smtClean="0"/>
              <a:t>09/03/2025</a:t>
            </a:fld>
            <a:endParaRPr lang="fr-FR"/>
          </a:p>
        </p:txBody>
      </p:sp>
      <p:sp>
        <p:nvSpPr>
          <p:cNvPr id="6" name="Footer Placeholder 5"/>
          <p:cNvSpPr>
            <a:spLocks noGrp="1"/>
          </p:cNvSpPr>
          <p:nvPr>
            <p:ph type="ftr" sz="quarter" idx="11"/>
          </p:nvPr>
        </p:nvSpPr>
        <p:spPr/>
        <p:txBody>
          <a:bodyPr/>
          <a:lstStyle/>
          <a:p>
            <a:pPr>
              <a:defRPr/>
            </a:pPr>
            <a:r>
              <a:rPr lang="fr-FR" smtClean="0"/>
              <a:t>CIO Centre 2025</a:t>
            </a:r>
            <a:endParaRPr lang="fr-FR"/>
          </a:p>
        </p:txBody>
      </p:sp>
      <p:sp>
        <p:nvSpPr>
          <p:cNvPr id="7" name="Slide Number Placeholder 6"/>
          <p:cNvSpPr>
            <a:spLocks noGrp="1"/>
          </p:cNvSpPr>
          <p:nvPr>
            <p:ph type="sldNum" sz="quarter" idx="12"/>
          </p:nvPr>
        </p:nvSpPr>
        <p:spPr/>
        <p:txBody>
          <a:bodyPr/>
          <a:lstStyle/>
          <a:p>
            <a:fld id="{C388B206-FFA4-4A16-A00C-1213549AE6F6}" type="slidenum">
              <a:rPr lang="fr-FR" altLang="fr-FR" smtClean="0"/>
              <a:pPr/>
              <a:t>‹N°›</a:t>
            </a:fld>
            <a:endParaRPr lang="fr-FR" altLang="fr-FR"/>
          </a:p>
        </p:txBody>
      </p:sp>
    </p:spTree>
    <p:extLst>
      <p:ext uri="{BB962C8B-B14F-4D97-AF65-F5344CB8AC3E}">
        <p14:creationId xmlns:p14="http://schemas.microsoft.com/office/powerpoint/2010/main" val="2337133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pPr>
              <a:defRPr/>
            </a:pPr>
            <a:fld id="{DE55B42B-9CF6-4860-8A99-8A02281CD7A4}" type="datetime1">
              <a:rPr lang="fr-FR" smtClean="0"/>
              <a:t>09/03/2025</a:t>
            </a:fld>
            <a:endParaRPr lang="fr-FR"/>
          </a:p>
        </p:txBody>
      </p:sp>
      <p:sp>
        <p:nvSpPr>
          <p:cNvPr id="8" name="Footer Placeholder 7"/>
          <p:cNvSpPr>
            <a:spLocks noGrp="1"/>
          </p:cNvSpPr>
          <p:nvPr>
            <p:ph type="ftr" sz="quarter" idx="11"/>
          </p:nvPr>
        </p:nvSpPr>
        <p:spPr/>
        <p:txBody>
          <a:bodyPr/>
          <a:lstStyle/>
          <a:p>
            <a:pPr>
              <a:defRPr/>
            </a:pPr>
            <a:r>
              <a:rPr lang="fr-FR" smtClean="0"/>
              <a:t>CIO Centre 2025</a:t>
            </a:r>
            <a:endParaRPr lang="fr-FR"/>
          </a:p>
        </p:txBody>
      </p:sp>
      <p:sp>
        <p:nvSpPr>
          <p:cNvPr id="9" name="Slide Number Placeholder 8"/>
          <p:cNvSpPr>
            <a:spLocks noGrp="1"/>
          </p:cNvSpPr>
          <p:nvPr>
            <p:ph type="sldNum" sz="quarter" idx="12"/>
          </p:nvPr>
        </p:nvSpPr>
        <p:spPr/>
        <p:txBody>
          <a:bodyPr/>
          <a:lstStyle/>
          <a:p>
            <a:fld id="{26C7182E-B7BC-40B7-8855-FE9FEAD3399C}" type="slidenum">
              <a:rPr lang="fr-FR" altLang="fr-FR" smtClean="0"/>
              <a:pPr/>
              <a:t>‹N°›</a:t>
            </a:fld>
            <a:endParaRPr lang="fr-FR" altLang="fr-FR"/>
          </a:p>
        </p:txBody>
      </p:sp>
    </p:spTree>
    <p:extLst>
      <p:ext uri="{BB962C8B-B14F-4D97-AF65-F5344CB8AC3E}">
        <p14:creationId xmlns:p14="http://schemas.microsoft.com/office/powerpoint/2010/main" val="2614080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pPr>
              <a:defRPr/>
            </a:pPr>
            <a:fld id="{9D189D36-E0C5-4276-941E-CA9179517373}" type="datetime1">
              <a:rPr lang="fr-FR" smtClean="0"/>
              <a:t>09/03/2025</a:t>
            </a:fld>
            <a:endParaRPr lang="fr-FR"/>
          </a:p>
        </p:txBody>
      </p:sp>
      <p:sp>
        <p:nvSpPr>
          <p:cNvPr id="4" name="Footer Placeholder 3"/>
          <p:cNvSpPr>
            <a:spLocks noGrp="1"/>
          </p:cNvSpPr>
          <p:nvPr>
            <p:ph type="ftr" sz="quarter" idx="11"/>
          </p:nvPr>
        </p:nvSpPr>
        <p:spPr/>
        <p:txBody>
          <a:bodyPr/>
          <a:lstStyle/>
          <a:p>
            <a:pPr>
              <a:defRPr/>
            </a:pPr>
            <a:r>
              <a:rPr lang="fr-FR" smtClean="0"/>
              <a:t>CIO Centre 2025</a:t>
            </a:r>
            <a:endParaRPr lang="fr-FR"/>
          </a:p>
        </p:txBody>
      </p:sp>
      <p:sp>
        <p:nvSpPr>
          <p:cNvPr id="5" name="Slide Number Placeholder 4"/>
          <p:cNvSpPr>
            <a:spLocks noGrp="1"/>
          </p:cNvSpPr>
          <p:nvPr>
            <p:ph type="sldNum" sz="quarter" idx="12"/>
          </p:nvPr>
        </p:nvSpPr>
        <p:spPr/>
        <p:txBody>
          <a:bodyPr/>
          <a:lstStyle/>
          <a:p>
            <a:fld id="{CDDB2690-9E89-47BA-80C3-4D65FDCBD6F2}" type="slidenum">
              <a:rPr lang="fr-FR" altLang="fr-FR" smtClean="0"/>
              <a:pPr/>
              <a:t>‹N°›</a:t>
            </a:fld>
            <a:endParaRPr lang="fr-FR" altLang="fr-FR"/>
          </a:p>
        </p:txBody>
      </p:sp>
    </p:spTree>
    <p:extLst>
      <p:ext uri="{BB962C8B-B14F-4D97-AF65-F5344CB8AC3E}">
        <p14:creationId xmlns:p14="http://schemas.microsoft.com/office/powerpoint/2010/main" val="3743025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A08C1E4A-68FB-4E22-90A5-222B51E9406A}" type="datetime1">
              <a:rPr lang="fr-FR" smtClean="0"/>
              <a:t>09/03/2025</a:t>
            </a:fld>
            <a:endParaRPr lang="fr-FR"/>
          </a:p>
        </p:txBody>
      </p:sp>
      <p:sp>
        <p:nvSpPr>
          <p:cNvPr id="3" name="Footer Placeholder 2"/>
          <p:cNvSpPr>
            <a:spLocks noGrp="1"/>
          </p:cNvSpPr>
          <p:nvPr>
            <p:ph type="ftr" sz="quarter" idx="11"/>
          </p:nvPr>
        </p:nvSpPr>
        <p:spPr/>
        <p:txBody>
          <a:bodyPr/>
          <a:lstStyle/>
          <a:p>
            <a:pPr>
              <a:defRPr/>
            </a:pPr>
            <a:r>
              <a:rPr lang="fr-FR" smtClean="0"/>
              <a:t>CIO Centre 2025</a:t>
            </a:r>
            <a:endParaRPr lang="fr-FR"/>
          </a:p>
        </p:txBody>
      </p:sp>
      <p:sp>
        <p:nvSpPr>
          <p:cNvPr id="4" name="Slide Number Placeholder 3"/>
          <p:cNvSpPr>
            <a:spLocks noGrp="1"/>
          </p:cNvSpPr>
          <p:nvPr>
            <p:ph type="sldNum" sz="quarter" idx="12"/>
          </p:nvPr>
        </p:nvSpPr>
        <p:spPr/>
        <p:txBody>
          <a:bodyPr/>
          <a:lstStyle/>
          <a:p>
            <a:fld id="{7AB08C20-7F08-4ABD-BE8B-C62A08BFFDED}" type="slidenum">
              <a:rPr lang="fr-FR" altLang="fr-FR" smtClean="0"/>
              <a:pPr/>
              <a:t>‹N°›</a:t>
            </a:fld>
            <a:endParaRPr lang="fr-FR" altLang="fr-FR"/>
          </a:p>
        </p:txBody>
      </p:sp>
    </p:spTree>
    <p:extLst>
      <p:ext uri="{BB962C8B-B14F-4D97-AF65-F5344CB8AC3E}">
        <p14:creationId xmlns:p14="http://schemas.microsoft.com/office/powerpoint/2010/main" val="211341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smtClean="0"/>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pPr>
              <a:defRPr/>
            </a:pPr>
            <a:fld id="{A3F9DADF-1B79-4F4D-9132-6CD479E4F0BE}" type="datetime1">
              <a:rPr lang="fr-FR" smtClean="0"/>
              <a:t>09/03/2025</a:t>
            </a:fld>
            <a:endParaRPr lang="fr-FR"/>
          </a:p>
        </p:txBody>
      </p:sp>
      <p:sp>
        <p:nvSpPr>
          <p:cNvPr id="6" name="Footer Placeholder 5"/>
          <p:cNvSpPr>
            <a:spLocks noGrp="1"/>
          </p:cNvSpPr>
          <p:nvPr>
            <p:ph type="ftr" sz="quarter" idx="11"/>
          </p:nvPr>
        </p:nvSpPr>
        <p:spPr/>
        <p:txBody>
          <a:bodyPr/>
          <a:lstStyle/>
          <a:p>
            <a:pPr>
              <a:defRPr/>
            </a:pPr>
            <a:r>
              <a:rPr lang="fr-FR" smtClean="0"/>
              <a:t>CIO Centre 2025</a:t>
            </a:r>
            <a:endParaRPr lang="fr-FR"/>
          </a:p>
        </p:txBody>
      </p:sp>
      <p:sp>
        <p:nvSpPr>
          <p:cNvPr id="7" name="Slide Number Placeholder 6"/>
          <p:cNvSpPr>
            <a:spLocks noGrp="1"/>
          </p:cNvSpPr>
          <p:nvPr>
            <p:ph type="sldNum" sz="quarter" idx="12"/>
          </p:nvPr>
        </p:nvSpPr>
        <p:spPr/>
        <p:txBody>
          <a:bodyPr/>
          <a:lstStyle/>
          <a:p>
            <a:fld id="{204507F8-5E2F-4121-83F9-C0A203E8C4EB}" type="slidenum">
              <a:rPr lang="fr-FR" altLang="fr-FR" smtClean="0"/>
              <a:pPr/>
              <a:t>‹N°›</a:t>
            </a:fld>
            <a:endParaRPr lang="fr-FR" altLang="fr-FR"/>
          </a:p>
        </p:txBody>
      </p:sp>
    </p:spTree>
    <p:extLst>
      <p:ext uri="{BB962C8B-B14F-4D97-AF65-F5344CB8AC3E}">
        <p14:creationId xmlns:p14="http://schemas.microsoft.com/office/powerpoint/2010/main" val="2688705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pPr>
              <a:defRPr/>
            </a:pPr>
            <a:fld id="{F6DCA0B9-9141-4B14-82EB-AC70A70C94BC}" type="datetime1">
              <a:rPr lang="fr-FR" smtClean="0"/>
              <a:t>09/03/2025</a:t>
            </a:fld>
            <a:endParaRPr lang="fr-FR"/>
          </a:p>
        </p:txBody>
      </p:sp>
      <p:sp>
        <p:nvSpPr>
          <p:cNvPr id="6" name="Footer Placeholder 5"/>
          <p:cNvSpPr>
            <a:spLocks noGrp="1"/>
          </p:cNvSpPr>
          <p:nvPr>
            <p:ph type="ftr" sz="quarter" idx="11"/>
          </p:nvPr>
        </p:nvSpPr>
        <p:spPr/>
        <p:txBody>
          <a:bodyPr/>
          <a:lstStyle/>
          <a:p>
            <a:pPr>
              <a:defRPr/>
            </a:pPr>
            <a:r>
              <a:rPr lang="fr-FR" smtClean="0"/>
              <a:t>CIO Centre 2025</a:t>
            </a:r>
            <a:endParaRPr lang="fr-FR"/>
          </a:p>
        </p:txBody>
      </p:sp>
      <p:sp>
        <p:nvSpPr>
          <p:cNvPr id="7" name="Slide Number Placeholder 6"/>
          <p:cNvSpPr>
            <a:spLocks noGrp="1"/>
          </p:cNvSpPr>
          <p:nvPr>
            <p:ph type="sldNum" sz="quarter" idx="12"/>
          </p:nvPr>
        </p:nvSpPr>
        <p:spPr/>
        <p:txBody>
          <a:bodyPr/>
          <a:lstStyle/>
          <a:p>
            <a:fld id="{CA131DC2-44C7-4EE9-B5AD-1E333B0555EB}" type="slidenum">
              <a:rPr lang="fr-FR" altLang="fr-FR" smtClean="0"/>
              <a:pPr/>
              <a:t>‹N°›</a:t>
            </a:fld>
            <a:endParaRPr lang="fr-FR" altLang="fr-FR"/>
          </a:p>
        </p:txBody>
      </p:sp>
    </p:spTree>
    <p:extLst>
      <p:ext uri="{BB962C8B-B14F-4D97-AF65-F5344CB8AC3E}">
        <p14:creationId xmlns:p14="http://schemas.microsoft.com/office/powerpoint/2010/main" val="2709886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91EA3A88-092D-49C7-80A1-46641301C2F0}" type="datetime1">
              <a:rPr lang="fr-FR" smtClean="0"/>
              <a:t>09/03/2025</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r>
              <a:rPr lang="fr-FR" smtClean="0"/>
              <a:t>CIO Centre 2025</a:t>
            </a:r>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2E66ED1-BEB7-4608-9CFD-424FF143C53C}" type="slidenum">
              <a:rPr lang="fr-FR" altLang="fr-FR" smtClean="0"/>
              <a:pPr/>
              <a:t>‹N°›</a:t>
            </a:fld>
            <a:endParaRPr lang="fr-FR" altLang="fr-FR"/>
          </a:p>
        </p:txBody>
      </p:sp>
    </p:spTree>
    <p:extLst>
      <p:ext uri="{BB962C8B-B14F-4D97-AF65-F5344CB8AC3E}">
        <p14:creationId xmlns:p14="http://schemas.microsoft.com/office/powerpoint/2010/main" val="1275888430"/>
      </p:ext>
    </p:extLst>
  </p:cSld>
  <p:clrMap bg1="lt1" tx1="dk1" bg2="lt2" tx2="dk2" accent1="accent1" accent2="accent2" accent3="accent3" accent4="accent4" accent5="accent5" accent6="accent6" hlink="hlink" folHlink="folHlink"/>
  <p:sldLayoutIdLst>
    <p:sldLayoutId id="2147484160" r:id="rId1"/>
    <p:sldLayoutId id="2147484161" r:id="rId2"/>
    <p:sldLayoutId id="2147484162" r:id="rId3"/>
    <p:sldLayoutId id="2147484163" r:id="rId4"/>
    <p:sldLayoutId id="2147484164" r:id="rId5"/>
    <p:sldLayoutId id="2147484165" r:id="rId6"/>
    <p:sldLayoutId id="2147484166" r:id="rId7"/>
    <p:sldLayoutId id="2147484167" r:id="rId8"/>
    <p:sldLayoutId id="2147484168" r:id="rId9"/>
    <p:sldLayoutId id="2147484169" r:id="rId10"/>
    <p:sldLayoutId id="2147484170" r:id="rId11"/>
    <p:sldLayoutId id="2147484171" r:id="rId12"/>
    <p:sldLayoutId id="2147484172" r:id="rId13"/>
    <p:sldLayoutId id="2147484173" r:id="rId14"/>
    <p:sldLayoutId id="2147484174" r:id="rId15"/>
    <p:sldLayoutId id="2147484175" r:id="rId16"/>
  </p:sldLayoutIdLst>
  <p:hf sldNum="0" hdr="0" dt="0"/>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onisep.fr/ressources/univers-formation/formations/colleges/classe-sport-etudes-en-college" TargetMode="External"/><Relationship Id="rId2" Type="http://schemas.openxmlformats.org/officeDocument/2006/relationships/hyperlink" Target="https://occitanie.fff.fr/simple/section-sportive-lycee-deodat-de-severac-toulouse/"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saint-sernin.mon-ent-occitanie.fr/lectureFichiergw.do?ID_FICHIER=1511213983102"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3341077" y="2404534"/>
            <a:ext cx="5932926" cy="1018604"/>
          </a:xfrm>
        </p:spPr>
        <p:txBody>
          <a:bodyPr/>
          <a:lstStyle/>
          <a:p>
            <a:r>
              <a:rPr lang="fr-FR" dirty="0" smtClean="0"/>
              <a:t>APRES LA 3</a:t>
            </a:r>
            <a:r>
              <a:rPr lang="fr-FR" baseline="30000" dirty="0" smtClean="0"/>
              <a:t>ème</a:t>
            </a:r>
            <a:r>
              <a:rPr lang="fr-FR" dirty="0" smtClean="0"/>
              <a:t>   </a:t>
            </a:r>
            <a:endParaRPr lang="fr-FR" dirty="0"/>
          </a:p>
        </p:txBody>
      </p:sp>
    </p:spTree>
    <p:extLst>
      <p:ext uri="{BB962C8B-B14F-4D97-AF65-F5344CB8AC3E}">
        <p14:creationId xmlns:p14="http://schemas.microsoft.com/office/powerpoint/2010/main" val="38125409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677334" y="609600"/>
            <a:ext cx="8596668" cy="647700"/>
          </a:xfrm>
        </p:spPr>
        <p:txBody>
          <a:bodyPr>
            <a:normAutofit/>
          </a:bodyPr>
          <a:lstStyle/>
          <a:p>
            <a:pPr algn="ctr"/>
            <a:r>
              <a:rPr lang="fr-FR" sz="3200" dirty="0">
                <a:solidFill>
                  <a:srgbClr val="FF0000"/>
                </a:solidFill>
                <a:latin typeface="Calibri" panose="020F0502020204030204" pitchFamily="34" charset="0"/>
              </a:rPr>
              <a:t>Familles de </a:t>
            </a:r>
            <a:r>
              <a:rPr lang="fr-FR" sz="3200" dirty="0" smtClean="0">
                <a:solidFill>
                  <a:srgbClr val="FF0000"/>
                </a:solidFill>
                <a:latin typeface="Calibri" panose="020F0502020204030204" pitchFamily="34" charset="0"/>
              </a:rPr>
              <a:t>métiers</a:t>
            </a:r>
            <a:endParaRPr lang="fr-FR" sz="3200" dirty="0"/>
          </a:p>
        </p:txBody>
      </p:sp>
      <p:sp>
        <p:nvSpPr>
          <p:cNvPr id="6" name="Espace réservé du contenu 5"/>
          <p:cNvSpPr>
            <a:spLocks noGrp="1"/>
          </p:cNvSpPr>
          <p:nvPr>
            <p:ph idx="1"/>
          </p:nvPr>
        </p:nvSpPr>
        <p:spPr>
          <a:xfrm>
            <a:off x="677334" y="1257301"/>
            <a:ext cx="8596668" cy="5149186"/>
          </a:xfrm>
        </p:spPr>
        <p:txBody>
          <a:bodyPr/>
          <a:lstStyle/>
          <a:p>
            <a:pPr marL="0" indent="0">
              <a:buNone/>
            </a:pPr>
            <a:r>
              <a:rPr lang="fr-FR" b="1" dirty="0" smtClean="0">
                <a:solidFill>
                  <a:srgbClr val="333399"/>
                </a:solidFill>
              </a:rPr>
              <a:t>V. Métiers </a:t>
            </a:r>
            <a:r>
              <a:rPr lang="fr-FR" b="1" dirty="0">
                <a:solidFill>
                  <a:srgbClr val="333399"/>
                </a:solidFill>
              </a:rPr>
              <a:t>de l’agencement, de la menuiserie et de l’ameublement </a:t>
            </a:r>
            <a:r>
              <a:rPr lang="fr-FR" b="1" dirty="0" smtClean="0">
                <a:solidFill>
                  <a:srgbClr val="333399"/>
                </a:solidFill>
              </a:rPr>
              <a:t>:</a:t>
            </a:r>
          </a:p>
          <a:p>
            <a:pPr>
              <a:buFont typeface="Wingdings" panose="05000000000000000000" pitchFamily="2" charset="2"/>
              <a:buChar char="v"/>
            </a:pPr>
            <a:r>
              <a:rPr lang="fr-FR" dirty="0" smtClean="0"/>
              <a:t>Technicien </a:t>
            </a:r>
            <a:r>
              <a:rPr lang="fr-FR" dirty="0"/>
              <a:t>menuisier </a:t>
            </a:r>
            <a:r>
              <a:rPr lang="fr-FR" dirty="0" smtClean="0"/>
              <a:t>agenceur</a:t>
            </a:r>
          </a:p>
          <a:p>
            <a:pPr>
              <a:buFont typeface="Wingdings" panose="05000000000000000000" pitchFamily="2" charset="2"/>
              <a:buChar char="v"/>
            </a:pPr>
            <a:r>
              <a:rPr lang="fr-FR" dirty="0" smtClean="0"/>
              <a:t> </a:t>
            </a:r>
            <a:r>
              <a:rPr lang="fr-FR" dirty="0"/>
              <a:t>Technicien de fabrication bois et matériaux associés </a:t>
            </a:r>
            <a:endParaRPr lang="fr-FR" dirty="0" smtClean="0"/>
          </a:p>
          <a:p>
            <a:pPr>
              <a:buFont typeface="Wingdings" panose="05000000000000000000" pitchFamily="2" charset="2"/>
              <a:buChar char="v"/>
            </a:pPr>
            <a:r>
              <a:rPr lang="fr-FR" dirty="0" smtClean="0"/>
              <a:t>Étude </a:t>
            </a:r>
            <a:r>
              <a:rPr lang="fr-FR" dirty="0"/>
              <a:t>et réalisation </a:t>
            </a:r>
            <a:r>
              <a:rPr lang="fr-FR" dirty="0" smtClean="0"/>
              <a:t>d’agencement</a:t>
            </a:r>
          </a:p>
          <a:p>
            <a:pPr>
              <a:buFont typeface="Wingdings" panose="05000000000000000000" pitchFamily="2" charset="2"/>
              <a:buChar char="v"/>
            </a:pPr>
            <a:endParaRPr lang="fr-FR" dirty="0"/>
          </a:p>
          <a:p>
            <a:pPr marL="0" indent="0">
              <a:buNone/>
            </a:pPr>
            <a:r>
              <a:rPr lang="fr-FR" b="1" dirty="0" smtClean="0">
                <a:solidFill>
                  <a:srgbClr val="003399"/>
                </a:solidFill>
              </a:rPr>
              <a:t>VI. Métiers de la mer</a:t>
            </a:r>
          </a:p>
          <a:p>
            <a:pPr>
              <a:buFont typeface="Wingdings" panose="05000000000000000000" pitchFamily="2" charset="2"/>
              <a:buChar char="v"/>
            </a:pPr>
            <a:r>
              <a:rPr lang="fr-FR" dirty="0" smtClean="0">
                <a:solidFill>
                  <a:schemeClr val="tx1"/>
                </a:solidFill>
              </a:rPr>
              <a:t>Conduite et gestion des entreprises maritimes-commerce/plaisance professionnelle option voile</a:t>
            </a:r>
          </a:p>
          <a:p>
            <a:pPr>
              <a:buFont typeface="Wingdings" panose="05000000000000000000" pitchFamily="2" charset="2"/>
              <a:buChar char="v"/>
            </a:pPr>
            <a:r>
              <a:rPr lang="fr-FR" dirty="0" smtClean="0">
                <a:solidFill>
                  <a:schemeClr val="tx1"/>
                </a:solidFill>
              </a:rPr>
              <a:t>Conduite et gestion des entreprises maritimes-commerce/plaisance professionnelle option yacht</a:t>
            </a:r>
          </a:p>
          <a:p>
            <a:pPr>
              <a:buFont typeface="Wingdings" panose="05000000000000000000" pitchFamily="2" charset="2"/>
              <a:buChar char="v"/>
            </a:pPr>
            <a:r>
              <a:rPr lang="fr-FR" dirty="0" smtClean="0">
                <a:solidFill>
                  <a:schemeClr val="tx1"/>
                </a:solidFill>
              </a:rPr>
              <a:t>Conduite et gestion  des entreprises maritimes –pêche</a:t>
            </a:r>
          </a:p>
          <a:p>
            <a:pPr>
              <a:buFont typeface="Wingdings" panose="05000000000000000000" pitchFamily="2" charset="2"/>
              <a:buChar char="v"/>
            </a:pPr>
            <a:r>
              <a:rPr lang="fr-FR" dirty="0" smtClean="0">
                <a:solidFill>
                  <a:schemeClr val="tx1"/>
                </a:solidFill>
              </a:rPr>
              <a:t>Electromécanicien marine</a:t>
            </a:r>
          </a:p>
          <a:p>
            <a:pPr>
              <a:buFont typeface="Wingdings" panose="05000000000000000000" pitchFamily="2" charset="2"/>
              <a:buChar char="v"/>
            </a:pPr>
            <a:r>
              <a:rPr lang="fr-FR" dirty="0" smtClean="0">
                <a:solidFill>
                  <a:schemeClr val="tx1"/>
                </a:solidFill>
              </a:rPr>
              <a:t>Polyvalent naviguant pont/machine</a:t>
            </a:r>
          </a:p>
          <a:p>
            <a:pPr>
              <a:buFont typeface="Wingdings" panose="05000000000000000000" pitchFamily="2" charset="2"/>
              <a:buChar char="v"/>
            </a:pPr>
            <a:endParaRPr lang="fr-FR" dirty="0" smtClean="0">
              <a:solidFill>
                <a:srgbClr val="003399"/>
              </a:solidFill>
            </a:endParaRPr>
          </a:p>
          <a:p>
            <a:pPr>
              <a:buFont typeface="Wingdings" panose="05000000000000000000" pitchFamily="2" charset="2"/>
              <a:buChar char="v"/>
            </a:pPr>
            <a:endParaRPr lang="fr-FR" dirty="0" smtClean="0">
              <a:solidFill>
                <a:srgbClr val="003399"/>
              </a:solidFill>
            </a:endParaRPr>
          </a:p>
          <a:p>
            <a:pPr>
              <a:buFont typeface="Wingdings" panose="05000000000000000000" pitchFamily="2" charset="2"/>
              <a:buChar char="v"/>
            </a:pPr>
            <a:endParaRPr lang="fr-FR" dirty="0" smtClean="0">
              <a:solidFill>
                <a:srgbClr val="003399"/>
              </a:solidFill>
            </a:endParaRPr>
          </a:p>
          <a:p>
            <a:pPr>
              <a:buFont typeface="Wingdings" panose="05000000000000000000" pitchFamily="2" charset="2"/>
              <a:buChar char="v"/>
            </a:pPr>
            <a:endParaRPr lang="fr-FR" dirty="0" smtClean="0">
              <a:solidFill>
                <a:srgbClr val="003399"/>
              </a:solidFill>
            </a:endParaRPr>
          </a:p>
          <a:p>
            <a:pPr>
              <a:buFont typeface="Wingdings" panose="05000000000000000000" pitchFamily="2" charset="2"/>
              <a:buChar char="v"/>
            </a:pPr>
            <a:endParaRPr lang="fr-FR" dirty="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13298096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TextShape 1"/>
          <p:cNvSpPr txBox="1"/>
          <p:nvPr/>
        </p:nvSpPr>
        <p:spPr>
          <a:xfrm>
            <a:off x="0" y="-63000"/>
            <a:ext cx="12548382" cy="7265658"/>
          </a:xfrm>
          <a:prstGeom prst="rect">
            <a:avLst/>
          </a:prstGeom>
          <a:noFill/>
          <a:ln>
            <a:noFill/>
          </a:ln>
        </p:spPr>
        <p:txBody>
          <a:bodyPr lIns="90000" tIns="45000" rIns="90000" bIns="45000"/>
          <a:lstStyle/>
          <a:p>
            <a:r>
              <a:rPr lang="fr-FR" sz="1000" b="0" strike="noStrike" spc="-1" dirty="0" smtClean="0">
                <a:solidFill>
                  <a:schemeClr val="accent5"/>
                </a:solidFill>
                <a:uFill>
                  <a:solidFill>
                    <a:srgbClr val="FFFFFF"/>
                  </a:solidFill>
                </a:uFill>
                <a:latin typeface="Arial"/>
              </a:rPr>
              <a:t>L</a:t>
            </a:r>
            <a:r>
              <a:rPr lang="fr-FR" sz="1200" b="0" strike="noStrike" spc="-1" dirty="0" smtClean="0">
                <a:solidFill>
                  <a:schemeClr val="accent5"/>
                </a:solidFill>
                <a:uFill>
                  <a:solidFill>
                    <a:srgbClr val="FFFFFF"/>
                  </a:solidFill>
                </a:uFill>
                <a:latin typeface="Arial"/>
              </a:rPr>
              <a:t>es </a:t>
            </a:r>
            <a:r>
              <a:rPr lang="fr-FR" sz="1200" b="0" strike="noStrike" spc="-1" dirty="0">
                <a:solidFill>
                  <a:schemeClr val="accent5"/>
                </a:solidFill>
                <a:uFill>
                  <a:solidFill>
                    <a:srgbClr val="FFFFFF"/>
                  </a:solidFill>
                </a:uFill>
                <a:latin typeface="Arial"/>
              </a:rPr>
              <a:t>spécialités de baccalauréat professionnel hors familles de métiers  </a:t>
            </a:r>
            <a:endParaRPr lang="fr-FR" sz="1800" b="0" strike="noStrike" spc="-1" dirty="0">
              <a:solidFill>
                <a:schemeClr val="accent5"/>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Accompagnement, soins et services à la personne </a:t>
            </a:r>
            <a:endParaRPr lang="fr-FR" sz="1200" b="0" strike="noStrike" spc="-1" dirty="0" smtClean="0">
              <a:solidFill>
                <a:srgbClr val="000000"/>
              </a:solidFill>
              <a:uFill>
                <a:solidFill>
                  <a:srgbClr val="FFFFFF"/>
                </a:solidFill>
              </a:uFill>
              <a:latin typeface="Arial"/>
            </a:endParaRPr>
          </a:p>
          <a:p>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Animation - enfance et personnes âgées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 facteur d’orgues option : organier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 facteur d’orgues option </a:t>
            </a:r>
            <a:r>
              <a:rPr lang="fr-FR" sz="1200" b="0" strike="noStrike" spc="-1" dirty="0" smtClean="0">
                <a:solidFill>
                  <a:srgbClr val="000000"/>
                </a:solidFill>
                <a:uFill>
                  <a:solidFill>
                    <a:srgbClr val="FFFFFF"/>
                  </a:solidFill>
                </a:uFill>
                <a:latin typeface="Arial"/>
              </a:rPr>
              <a:t>: </a:t>
            </a:r>
            <a:r>
              <a:rPr lang="fr-FR" sz="1200" b="0" strike="noStrike" spc="-1" dirty="0" err="1" smtClean="0">
                <a:solidFill>
                  <a:srgbClr val="000000"/>
                </a:solidFill>
                <a:uFill>
                  <a:solidFill>
                    <a:srgbClr val="FFFFFF"/>
                  </a:solidFill>
                </a:uFill>
                <a:latin typeface="Arial"/>
              </a:rPr>
              <a:t>tuyautier</a:t>
            </a:r>
            <a:r>
              <a:rPr lang="fr-FR" sz="1200" b="0" strike="noStrike" spc="-1" dirty="0" smtClean="0">
                <a:solidFill>
                  <a:srgbClr val="000000"/>
                </a:solidFill>
                <a:uFill>
                  <a:solidFill>
                    <a:srgbClr val="FFFFFF"/>
                  </a:solidFill>
                </a:uFill>
                <a:latin typeface="Arial"/>
              </a:rPr>
              <a:t>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communication visuelle pluri-media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marchandisage visuel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métiers de l’enseigne et de la signalétique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tapissier d’ameublement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Artisanat et métiers d’art option : verrerie scientifique et technique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t>
            </a:r>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Conducteur transport routier marchandises </a:t>
            </a:r>
            <a:endParaRPr lang="fr-FR" sz="1800" b="0" strike="noStrike" spc="-1" dirty="0">
              <a:solidFill>
                <a:srgbClr val="000000"/>
              </a:solidFill>
              <a:uFill>
                <a:solidFill>
                  <a:srgbClr val="FFFFFF"/>
                </a:solidFill>
              </a:uFill>
              <a:latin typeface="Arial"/>
            </a:endParaRPr>
          </a:p>
          <a:p>
            <a:r>
              <a:rPr lang="fr-FR" sz="1200" b="0" strike="noStrike" spc="-1" dirty="0" smtClean="0">
                <a:solidFill>
                  <a:srgbClr val="000000"/>
                </a:solidFill>
                <a:uFill>
                  <a:solidFill>
                    <a:srgbClr val="FFFFFF"/>
                  </a:solidFill>
                </a:uFill>
                <a:latin typeface="Arial"/>
              </a:rPr>
              <a:t>Carrossier peintre automobile</a:t>
            </a:r>
          </a:p>
          <a:p>
            <a:pPr marL="171450" indent="-171450">
              <a:buFont typeface="Courier New" panose="02070309020205020404" pitchFamily="49" charset="0"/>
              <a:buChar char="o"/>
            </a:pPr>
            <a:r>
              <a:rPr lang="fr-FR" sz="1200" spc="-1" dirty="0" smtClean="0">
                <a:solidFill>
                  <a:srgbClr val="000000"/>
                </a:solidFill>
                <a:uFill>
                  <a:solidFill>
                    <a:srgbClr val="FFFFFF"/>
                  </a:solidFill>
                </a:uFill>
                <a:latin typeface="Arial"/>
              </a:rPr>
              <a:t>Construction et aménagement de véhicules</a:t>
            </a:r>
          </a:p>
          <a:p>
            <a:r>
              <a:rPr lang="fr-FR" sz="1200" b="0" strike="noStrike" spc="-1" dirty="0" smtClean="0">
                <a:solidFill>
                  <a:srgbClr val="000000"/>
                </a:solidFill>
                <a:uFill>
                  <a:solidFill>
                    <a:srgbClr val="FFFFFF"/>
                  </a:solidFill>
                </a:uFill>
                <a:latin typeface="Arial"/>
              </a:rPr>
              <a:t> Cultures marines</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t>
            </a:r>
            <a:r>
              <a:rPr lang="fr-FR" sz="1200" b="0" strike="noStrike" spc="-1" dirty="0" smtClean="0">
                <a:solidFill>
                  <a:srgbClr val="000000"/>
                </a:solidFill>
                <a:uFill>
                  <a:solidFill>
                    <a:srgbClr val="FFFFFF"/>
                  </a:solidFill>
                </a:uFill>
                <a:latin typeface="Arial"/>
              </a:rPr>
              <a:t>Maintenance environnementale et propreté des espaces urbains (1</a:t>
            </a:r>
            <a:r>
              <a:rPr lang="fr-FR" sz="1200" b="0" strike="noStrike" spc="-1" baseline="30000" dirty="0" smtClean="0">
                <a:solidFill>
                  <a:srgbClr val="000000"/>
                </a:solidFill>
                <a:uFill>
                  <a:solidFill>
                    <a:srgbClr val="FFFFFF"/>
                  </a:solidFill>
                </a:uFill>
                <a:latin typeface="Arial"/>
              </a:rPr>
              <a:t>ère</a:t>
            </a:r>
            <a:r>
              <a:rPr lang="fr-FR" sz="1200" b="0" strike="noStrike" spc="-1" dirty="0" smtClean="0">
                <a:solidFill>
                  <a:srgbClr val="000000"/>
                </a:solidFill>
                <a:uFill>
                  <a:solidFill>
                    <a:srgbClr val="FFFFFF"/>
                  </a:solidFill>
                </a:uFill>
                <a:latin typeface="Arial"/>
              </a:rPr>
              <a:t> session 2028) </a:t>
            </a:r>
          </a:p>
          <a:p>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Hygiène, propreté, stérilisation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Maintenance nautique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de la </a:t>
            </a:r>
            <a:r>
              <a:rPr lang="fr-FR" sz="1200" b="0" strike="noStrike" spc="-1" dirty="0" smtClean="0">
                <a:solidFill>
                  <a:srgbClr val="000000"/>
                </a:solidFill>
                <a:uFill>
                  <a:solidFill>
                    <a:srgbClr val="FFFFFF"/>
                  </a:solidFill>
                </a:uFill>
                <a:latin typeface="Arial"/>
              </a:rPr>
              <a:t>couture et de la confection</a:t>
            </a:r>
          </a:p>
          <a:p>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Métiers de la sécurité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du cuir option chaussures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du cuir option maroquinerie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du cuir option sellerie garnissage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de l’entretien des textiles option A blanchisserie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de l’entretien des textiles option B pressing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Métiers et arts de la pierre </a:t>
            </a:r>
            <a:endParaRPr lang="fr-FR" sz="1200" b="0" strike="noStrike" spc="-1" dirty="0" smtClean="0">
              <a:solidFill>
                <a:srgbClr val="000000"/>
              </a:solidFill>
              <a:uFill>
                <a:solidFill>
                  <a:srgbClr val="FFFFFF"/>
                </a:solidFill>
              </a:uFill>
              <a:latin typeface="Arial"/>
            </a:endParaRPr>
          </a:p>
          <a:p>
            <a:pPr marL="285750" indent="-285750">
              <a:buFont typeface="Wingdings" panose="05000000000000000000" pitchFamily="2" charset="2"/>
              <a:buChar char="q"/>
            </a:pPr>
            <a:r>
              <a:rPr lang="fr-FR" sz="1200" spc="-1" dirty="0" smtClean="0">
                <a:solidFill>
                  <a:srgbClr val="000000"/>
                </a:solidFill>
                <a:uFill>
                  <a:solidFill>
                    <a:srgbClr val="FFFFFF"/>
                  </a:solidFill>
                </a:uFill>
                <a:latin typeface="Arial"/>
              </a:rPr>
              <a:t>Modélisation et prototypage 3D</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Optique lunetterie </a:t>
            </a:r>
            <a:endParaRPr lang="fr-FR" sz="1200" b="0" strike="noStrike" spc="-1" dirty="0" smtClean="0">
              <a:solidFill>
                <a:srgbClr val="000000"/>
              </a:solidFill>
              <a:uFill>
                <a:solidFill>
                  <a:srgbClr val="FFFFFF"/>
                </a:solidFill>
              </a:uFill>
              <a:latin typeface="Arial"/>
            </a:endParaRPr>
          </a:p>
          <a:p>
            <a:pPr marL="285750" indent="-285750">
              <a:buFont typeface="Wingdings" panose="05000000000000000000" pitchFamily="2" charset="2"/>
              <a:buChar char="q"/>
            </a:pPr>
            <a:r>
              <a:rPr lang="fr-FR" sz="1200" spc="-1" dirty="0" smtClean="0">
                <a:solidFill>
                  <a:srgbClr val="000000"/>
                </a:solidFill>
                <a:uFill>
                  <a:solidFill>
                    <a:srgbClr val="FFFFFF"/>
                  </a:solidFill>
                </a:uFill>
                <a:latin typeface="Arial"/>
              </a:rPr>
              <a:t>Optique photonique : technologie de la lumière</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Perruquier posticheur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Photographie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Plastiques et </a:t>
            </a:r>
            <a:r>
              <a:rPr lang="fr-FR" sz="1200" b="0" strike="noStrike" spc="-1" dirty="0" smtClean="0">
                <a:solidFill>
                  <a:srgbClr val="000000"/>
                </a:solidFill>
                <a:uFill>
                  <a:solidFill>
                    <a:srgbClr val="FFFFFF"/>
                  </a:solidFill>
                </a:uFill>
                <a:latin typeface="Arial"/>
              </a:rPr>
              <a:t>composites</a:t>
            </a:r>
          </a:p>
          <a:p>
            <a:pPr marL="171450" indent="-171450">
              <a:buFont typeface="Wingdings" panose="05000000000000000000" pitchFamily="2" charset="2"/>
              <a:buChar char="q"/>
            </a:pPr>
            <a:r>
              <a:rPr lang="fr-FR" sz="1200" spc="-1" dirty="0" smtClean="0">
                <a:solidFill>
                  <a:srgbClr val="000000"/>
                </a:solidFill>
                <a:uFill>
                  <a:solidFill>
                    <a:srgbClr val="FFFFFF"/>
                  </a:solidFill>
                </a:uFill>
                <a:latin typeface="Arial"/>
              </a:rPr>
              <a:t>Production en industries pharmaceutiques , alimentaires et cosmétiques</a:t>
            </a:r>
            <a:r>
              <a:rPr lang="fr-FR" sz="1200" b="0" strike="noStrike" spc="-1" dirty="0" smtClean="0">
                <a:solidFill>
                  <a:srgbClr val="000000"/>
                </a:solidFill>
                <a:uFill>
                  <a:solidFill>
                    <a:srgbClr val="FFFFFF"/>
                  </a:solidFill>
                </a:uFill>
                <a:latin typeface="Arial"/>
              </a:rPr>
              <a:t> </a:t>
            </a:r>
            <a:endParaRPr lang="fr-FR" sz="1800" b="0" strike="noStrike" spc="-1" dirty="0">
              <a:solidFill>
                <a:srgbClr val="000000"/>
              </a:solidFill>
              <a:uFill>
                <a:solidFill>
                  <a:srgbClr val="FFFFFF"/>
                </a:solidFill>
              </a:uFill>
              <a:latin typeface="Arial"/>
            </a:endParaRPr>
          </a:p>
          <a:p>
            <a:r>
              <a:rPr lang="fr-FR" sz="1200" b="0" strike="noStrike" spc="-1" dirty="0" smtClean="0">
                <a:solidFill>
                  <a:srgbClr val="000000"/>
                </a:solidFill>
                <a:uFill>
                  <a:solidFill>
                    <a:srgbClr val="FFFFFF"/>
                  </a:solidFill>
                </a:uFill>
                <a:latin typeface="Arial"/>
              </a:rPr>
              <a:t> </a:t>
            </a:r>
            <a:r>
              <a:rPr lang="fr-FR" sz="1200" b="0" strike="noStrike" spc="-1" dirty="0">
                <a:solidFill>
                  <a:srgbClr val="000000"/>
                </a:solidFill>
                <a:uFill>
                  <a:solidFill>
                    <a:srgbClr val="FFFFFF"/>
                  </a:solidFill>
                </a:uFill>
                <a:latin typeface="Arial"/>
              </a:rPr>
              <a:t>Technicien constructeur bois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Techniques d’interventions sur installations nucléaires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Technicien en appareillage orthopédique </a:t>
            </a:r>
            <a:endParaRPr lang="fr-FR" sz="1200" b="0" strike="noStrike" spc="-1" dirty="0" smtClean="0">
              <a:solidFill>
                <a:srgbClr val="000000"/>
              </a:solidFill>
              <a:uFill>
                <a:solidFill>
                  <a:srgbClr val="FFFFFF"/>
                </a:solidFill>
              </a:uFill>
              <a:latin typeface="Arial"/>
            </a:endParaRPr>
          </a:p>
          <a:p>
            <a:pPr marL="285750" indent="-285750">
              <a:buFont typeface="Wingdings" panose="05000000000000000000" pitchFamily="2" charset="2"/>
              <a:buChar char="q"/>
            </a:pPr>
            <a:r>
              <a:rPr lang="fr-FR" sz="1200" spc="-1" dirty="0" smtClean="0">
                <a:solidFill>
                  <a:srgbClr val="000000"/>
                </a:solidFill>
                <a:uFill>
                  <a:solidFill>
                    <a:srgbClr val="FFFFFF"/>
                  </a:solidFill>
                </a:uFill>
                <a:latin typeface="Arial"/>
              </a:rPr>
              <a:t>Technicien en prothèse dentaire</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Transport fluvial </a:t>
            </a:r>
            <a:endParaRPr lang="fr-FR" sz="1800" b="0" strike="noStrike" spc="-1" dirty="0">
              <a:solidFill>
                <a:srgbClr val="000000"/>
              </a:solidFill>
              <a:uFill>
                <a:solidFill>
                  <a:srgbClr val="FFFFFF"/>
                </a:solidFill>
              </a:uFill>
              <a:latin typeface="Arial"/>
            </a:endParaRPr>
          </a:p>
          <a:p>
            <a:r>
              <a:rPr lang="fr-FR" sz="1200" b="0" strike="noStrike" spc="-1" dirty="0">
                <a:solidFill>
                  <a:srgbClr val="000000"/>
                </a:solidFill>
                <a:uFill>
                  <a:solidFill>
                    <a:srgbClr val="FFFFFF"/>
                  </a:solidFill>
                </a:uFill>
                <a:latin typeface="Arial"/>
              </a:rPr>
              <a:t> </a:t>
            </a:r>
            <a:r>
              <a:rPr lang="fr-FR" sz="1200" b="0" strike="noStrike" spc="-1" dirty="0" smtClean="0">
                <a:solidFill>
                  <a:srgbClr val="000000"/>
                </a:solidFill>
                <a:uFill>
                  <a:solidFill>
                    <a:srgbClr val="FFFFFF"/>
                  </a:solidFill>
                </a:uFill>
                <a:latin typeface="Arial"/>
              </a:rPr>
              <a:t>Technicien en transport et distribution des gaz (1</a:t>
            </a:r>
            <a:r>
              <a:rPr lang="fr-FR" sz="1200" b="0" strike="noStrike" spc="-1" baseline="30000" dirty="0" smtClean="0">
                <a:solidFill>
                  <a:srgbClr val="000000"/>
                </a:solidFill>
                <a:uFill>
                  <a:solidFill>
                    <a:srgbClr val="FFFFFF"/>
                  </a:solidFill>
                </a:uFill>
                <a:latin typeface="Arial"/>
              </a:rPr>
              <a:t>ère</a:t>
            </a:r>
            <a:r>
              <a:rPr lang="fr-FR" sz="1200" b="0" strike="noStrike" spc="-1" dirty="0" smtClean="0">
                <a:solidFill>
                  <a:srgbClr val="000000"/>
                </a:solidFill>
                <a:uFill>
                  <a:solidFill>
                    <a:srgbClr val="FFFFFF"/>
                  </a:solidFill>
                </a:uFill>
                <a:latin typeface="Arial"/>
              </a:rPr>
              <a:t> session en 2028)</a:t>
            </a:r>
          </a:p>
          <a:p>
            <a:pPr marL="285750" indent="-285750">
              <a:buFont typeface="Arial" panose="020B0604020202020204" pitchFamily="34" charset="0"/>
              <a:buChar char="•"/>
            </a:pPr>
            <a:r>
              <a:rPr lang="fr-FR" sz="1200" spc="-1" dirty="0" smtClean="0">
                <a:solidFill>
                  <a:srgbClr val="000000"/>
                </a:solidFill>
                <a:uFill>
                  <a:solidFill>
                    <a:srgbClr val="FFFFFF"/>
                  </a:solidFill>
                </a:uFill>
                <a:latin typeface="Arial"/>
              </a:rPr>
              <a:t>Transport par câbles et remontées mécaniques</a:t>
            </a:r>
            <a:endParaRPr lang="fr-FR" sz="1800" b="0" strike="noStrike" spc="-1" dirty="0">
              <a:solidFill>
                <a:srgbClr val="000000"/>
              </a:solidFill>
              <a:uFill>
                <a:solidFill>
                  <a:srgbClr val="FFFFFF"/>
                </a:solidFill>
              </a:uFill>
              <a:latin typeface="Arial"/>
            </a:endParaRP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39809557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4" y="126610"/>
            <a:ext cx="8596668" cy="520504"/>
          </a:xfrm>
        </p:spPr>
        <p:txBody>
          <a:bodyPr>
            <a:normAutofit fontScale="90000"/>
          </a:bodyPr>
          <a:lstStyle/>
          <a:p>
            <a:r>
              <a:rPr lang="fr-FR" sz="1800" b="1" dirty="0" smtClean="0"/>
              <a:t>LES </a:t>
            </a:r>
            <a:r>
              <a:rPr lang="fr-FR" sz="1800" b="1" dirty="0"/>
              <a:t>FAMILLES DE MÉTIERS DANS L’ENSEIGNEMENT AGRICOLE ET LES SPÉCIALITÉS HORS FAMILLES DE MÉTIERS</a:t>
            </a:r>
            <a:endParaRPr lang="fr-FR" sz="1800" dirty="0"/>
          </a:p>
        </p:txBody>
      </p:sp>
      <p:sp>
        <p:nvSpPr>
          <p:cNvPr id="3" name="Espace réservé du contenu 2"/>
          <p:cNvSpPr>
            <a:spLocks noGrp="1"/>
          </p:cNvSpPr>
          <p:nvPr>
            <p:ph idx="1"/>
          </p:nvPr>
        </p:nvSpPr>
        <p:spPr>
          <a:xfrm>
            <a:off x="365760" y="647114"/>
            <a:ext cx="11826239" cy="6210886"/>
          </a:xfrm>
        </p:spPr>
        <p:txBody>
          <a:bodyPr>
            <a:normAutofit fontScale="62500" lnSpcReduction="20000"/>
          </a:bodyPr>
          <a:lstStyle/>
          <a:p>
            <a:r>
              <a:rPr lang="fr-FR" sz="2000" b="1" dirty="0" smtClean="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MÉTIERS DE L’ALIMENTATION-BIO-INDUSTRIE-LABORATOIRE</a:t>
            </a:r>
            <a:endParaRPr lang="fr-FR" sz="2000" dirty="0">
              <a:solidFill>
                <a:srgbClr val="000000"/>
              </a:solidFill>
              <a:latin typeface="Marianne" panose="02000000000000000000" pitchFamily="2" charset="0"/>
            </a:endParaRPr>
          </a:p>
          <a:p>
            <a:pPr>
              <a:buFont typeface="Wingdings" panose="05000000000000000000" pitchFamily="2" charset="2"/>
              <a:buChar char="§"/>
            </a:pPr>
            <a:r>
              <a:rPr lang="fr-FR" dirty="0">
                <a:solidFill>
                  <a:srgbClr val="FFE000"/>
                </a:solidFill>
                <a:latin typeface="Marianne ExtraBold" panose="02000000000000000000" pitchFamily="2" charset="0"/>
              </a:rPr>
              <a:t>• </a:t>
            </a:r>
            <a:r>
              <a:rPr lang="fr-FR" u="sng" dirty="0" smtClean="0">
                <a:solidFill>
                  <a:srgbClr val="0066CC"/>
                </a:solidFill>
                <a:latin typeface="Marianne ExtraBold" panose="02000000000000000000" pitchFamily="2" charset="0"/>
              </a:rPr>
              <a:t>Production en industries </a:t>
            </a:r>
            <a:r>
              <a:rPr lang="fr-FR" u="sng" dirty="0" err="1" smtClean="0">
                <a:solidFill>
                  <a:srgbClr val="0066CC"/>
                </a:solidFill>
                <a:latin typeface="Marianne ExtraBold" panose="02000000000000000000" pitchFamily="2" charset="0"/>
              </a:rPr>
              <a:t>pharmaceutiques,alimentaires</a:t>
            </a:r>
            <a:r>
              <a:rPr lang="fr-FR" u="sng" dirty="0" smtClean="0">
                <a:solidFill>
                  <a:srgbClr val="0066CC"/>
                </a:solidFill>
                <a:latin typeface="Marianne ExtraBold" panose="02000000000000000000" pitchFamily="2" charset="0"/>
              </a:rPr>
              <a:t> et cosmétiques</a:t>
            </a:r>
          </a:p>
          <a:p>
            <a:r>
              <a:rPr lang="fr-FR" sz="1900" u="sng" dirty="0" smtClean="0">
                <a:solidFill>
                  <a:srgbClr val="0066CC"/>
                </a:solidFill>
                <a:latin typeface="Marianne ExtraBold" panose="02000000000000000000" pitchFamily="2" charset="0"/>
              </a:rPr>
              <a:t>• </a:t>
            </a:r>
            <a:r>
              <a:rPr lang="fr-FR" sz="1900" u="sng" dirty="0">
                <a:solidFill>
                  <a:srgbClr val="0066CC"/>
                </a:solidFill>
                <a:latin typeface="Marianne" panose="02000000000000000000" pitchFamily="2" charset="0"/>
              </a:rPr>
              <a:t>Laboratoire contrôle qualité</a:t>
            </a:r>
          </a:p>
          <a:p>
            <a:r>
              <a:rPr lang="fr-FR" sz="2000" b="1" dirty="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MÉTIERS DU CONSEIL DE VENTE</a:t>
            </a:r>
            <a:endParaRPr lang="fr-FR" sz="2000" dirty="0">
              <a:solidFill>
                <a:srgbClr val="000000"/>
              </a:solidFill>
              <a:latin typeface="Marianne" panose="02000000000000000000" pitchFamily="2" charset="0"/>
            </a:endParaRPr>
          </a:p>
          <a:p>
            <a:r>
              <a:rPr lang="fr-FR"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Technicien conseil vente en alimentation</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Technicien conseil vente en animalerie</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Technicien conseil vente univers jardinerie</a:t>
            </a:r>
            <a:endParaRPr lang="fr-FR" sz="1900" dirty="0">
              <a:solidFill>
                <a:srgbClr val="000091"/>
              </a:solidFill>
              <a:latin typeface="Marianne" panose="02000000000000000000" pitchFamily="2" charset="0"/>
            </a:endParaRPr>
          </a:p>
          <a:p>
            <a:r>
              <a:rPr lang="fr-FR" sz="2000" b="1" dirty="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MÉTIERS DE LA NATUREJARDIN-PAYSAGE-FORÊT</a:t>
            </a:r>
            <a:endParaRPr lang="fr-FR" sz="2000" dirty="0">
              <a:solidFill>
                <a:srgbClr val="000000"/>
              </a:solidFill>
              <a:latin typeface="Marianne" panose="02000000000000000000" pitchFamily="2" charset="0"/>
            </a:endParaRPr>
          </a:p>
          <a:p>
            <a:r>
              <a:rPr lang="fr-FR"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Aménagements paysagers</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smtClean="0">
                <a:solidFill>
                  <a:srgbClr val="000091"/>
                </a:solidFill>
                <a:latin typeface="Marianne" panose="02000000000000000000" pitchFamily="2" charset="0"/>
              </a:rPr>
              <a:t>Forêt</a:t>
            </a:r>
          </a:p>
          <a:p>
            <a:r>
              <a:rPr lang="fr-FR" sz="1900" b="1" dirty="0" smtClean="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Gestion des milieux naturels et de la faune</a:t>
            </a:r>
            <a:endParaRPr lang="fr-FR" sz="1900" dirty="0">
              <a:solidFill>
                <a:srgbClr val="000091"/>
              </a:solidFill>
              <a:latin typeface="Marianne" panose="02000000000000000000" pitchFamily="2" charset="0"/>
            </a:endParaRPr>
          </a:p>
          <a:p>
            <a:r>
              <a:rPr lang="fr-FR" sz="2000" b="1" dirty="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MÉTIERS DES PRODUCTIONS</a:t>
            </a:r>
            <a:endParaRPr lang="fr-FR" sz="2000" dirty="0">
              <a:solidFill>
                <a:srgbClr val="000000"/>
              </a:solidFill>
              <a:latin typeface="Marianne" panose="02000000000000000000" pitchFamily="2" charset="0"/>
            </a:endParaRPr>
          </a:p>
          <a:p>
            <a:r>
              <a:rPr lang="fr-FR"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Agroéquipement</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Conduite de productions horticoles </a:t>
            </a:r>
            <a:r>
              <a:rPr lang="fr-FR" sz="1900" dirty="0">
                <a:solidFill>
                  <a:srgbClr val="000000"/>
                </a:solidFill>
                <a:latin typeface="Marianne" panose="02000000000000000000" pitchFamily="2" charset="0"/>
              </a:rPr>
              <a:t>(arbres, arbustes, fruits, fleurs, légumes)</a:t>
            </a: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Conduite et gestion de l’entreprise agricole</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Conduite et gestion de l’entreprise hippique</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Conduite et gestion de l’entreprise vitivinicole </a:t>
            </a:r>
            <a:r>
              <a:rPr lang="fr-FR" sz="1900" dirty="0">
                <a:solidFill>
                  <a:srgbClr val="000000"/>
                </a:solidFill>
                <a:latin typeface="Marianne" panose="02000000000000000000" pitchFamily="2" charset="0"/>
              </a:rPr>
              <a:t>(CGEVV)</a:t>
            </a:r>
          </a:p>
          <a:p>
            <a:r>
              <a:rPr lang="fr-FR" sz="1900" b="1" dirty="0">
                <a:solidFill>
                  <a:srgbClr val="FFE000"/>
                </a:solidFill>
                <a:latin typeface="Marianne ExtraBold" panose="02000000000000000000" pitchFamily="2" charset="0"/>
              </a:rPr>
              <a:t>• </a:t>
            </a:r>
            <a:r>
              <a:rPr lang="fr-FR" sz="1900" u="sng" dirty="0" smtClean="0">
                <a:solidFill>
                  <a:srgbClr val="000091"/>
                </a:solidFill>
                <a:latin typeface="Marianne" panose="02000000000000000000" pitchFamily="2" charset="0"/>
              </a:rPr>
              <a:t>Conduite d’activités d’élevage et d’hébergement dans le secteur canin et félin</a:t>
            </a:r>
            <a:endParaRPr lang="fr-FR" sz="1900" dirty="0">
              <a:solidFill>
                <a:srgbClr val="000091"/>
              </a:solidFill>
              <a:latin typeface="Marianne" panose="02000000000000000000" pitchFamily="2" charset="0"/>
            </a:endParaRPr>
          </a:p>
          <a:p>
            <a:r>
              <a:rPr lang="fr-FR" sz="1900" b="1" dirty="0">
                <a:solidFill>
                  <a:srgbClr val="FFE000"/>
                </a:solidFill>
                <a:latin typeface="Marianne ExtraBold" panose="02000000000000000000" pitchFamily="2" charset="0"/>
              </a:rPr>
              <a:t>• </a:t>
            </a:r>
            <a:r>
              <a:rPr lang="fr-FR" sz="1900" u="sng" dirty="0">
                <a:solidFill>
                  <a:srgbClr val="000091"/>
                </a:solidFill>
                <a:latin typeface="Marianne" panose="02000000000000000000" pitchFamily="2" charset="0"/>
              </a:rPr>
              <a:t>Productions aquacoles</a:t>
            </a:r>
            <a:endParaRPr lang="fr-FR" sz="1900" dirty="0">
              <a:solidFill>
                <a:srgbClr val="000091"/>
              </a:solidFill>
              <a:latin typeface="Marianne" panose="02000000000000000000" pitchFamily="2" charset="0"/>
            </a:endParaRPr>
          </a:p>
          <a:p>
            <a:r>
              <a:rPr lang="fr-FR" sz="2000" b="1" dirty="0">
                <a:solidFill>
                  <a:srgbClr val="E0000E"/>
                </a:solidFill>
                <a:latin typeface="Marianne" panose="02000000000000000000" pitchFamily="2" charset="0"/>
              </a:rPr>
              <a:t>→ </a:t>
            </a:r>
            <a:r>
              <a:rPr lang="fr-FR" sz="2000" b="1" dirty="0">
                <a:solidFill>
                  <a:srgbClr val="000000"/>
                </a:solidFill>
                <a:latin typeface="Marianne" panose="02000000000000000000" pitchFamily="2" charset="0"/>
              </a:rPr>
              <a:t>LISTE DES SPÉCIALITÉS HORS FAMILLES DE MÉTIERS DE L’ENSEIGNEMENT AGRICOLE</a:t>
            </a:r>
            <a:endParaRPr lang="fr-FR" sz="2000" dirty="0">
              <a:solidFill>
                <a:srgbClr val="000000"/>
              </a:solidFill>
              <a:latin typeface="Marianne" panose="02000000000000000000" pitchFamily="2" charset="0"/>
            </a:endParaRPr>
          </a:p>
          <a:p>
            <a:r>
              <a:rPr lang="fr-FR" b="1" dirty="0">
                <a:solidFill>
                  <a:srgbClr val="FFE000"/>
                </a:solidFill>
                <a:latin typeface="Marianne ExtraBold" panose="02000000000000000000" pitchFamily="2" charset="0"/>
              </a:rPr>
              <a:t>• </a:t>
            </a:r>
            <a:r>
              <a:rPr lang="fr-FR" u="sng" dirty="0">
                <a:solidFill>
                  <a:srgbClr val="000091"/>
                </a:solidFill>
                <a:latin typeface="Marianne" panose="02000000000000000000" pitchFamily="2" charset="0"/>
              </a:rPr>
              <a:t>Services aux personnes et </a:t>
            </a:r>
            <a:r>
              <a:rPr lang="fr-FR" u="sng" dirty="0" smtClean="0">
                <a:solidFill>
                  <a:srgbClr val="000091"/>
                </a:solidFill>
                <a:latin typeface="Marianne" panose="02000000000000000000" pitchFamily="2" charset="0"/>
              </a:rPr>
              <a:t>animation dans a territoires</a:t>
            </a:r>
          </a:p>
          <a:p>
            <a:pPr>
              <a:buFont typeface="Wingdings" panose="05000000000000000000" pitchFamily="2" charset="2"/>
              <a:buChar char="§"/>
            </a:pPr>
            <a:r>
              <a:rPr lang="fr-FR" u="sng" dirty="0" smtClean="0">
                <a:solidFill>
                  <a:srgbClr val="000091"/>
                </a:solidFill>
                <a:latin typeface="Marianne" panose="02000000000000000000" pitchFamily="2" charset="0"/>
              </a:rPr>
              <a:t>Technicien en expérimentation animale</a:t>
            </a:r>
          </a:p>
          <a:p>
            <a:endParaRPr lang="fr-FR" u="sng" dirty="0" smtClean="0">
              <a:solidFill>
                <a:srgbClr val="000091"/>
              </a:solidFill>
              <a:latin typeface="Marianne" panose="02000000000000000000" pitchFamily="2" charset="0"/>
            </a:endParaRPr>
          </a:p>
          <a:p>
            <a:endParaRPr lang="fr-FR" u="sng" dirty="0" smtClean="0">
              <a:solidFill>
                <a:srgbClr val="000091"/>
              </a:solidFill>
              <a:latin typeface="Marianne" panose="02000000000000000000" pitchFamily="2" charset="0"/>
            </a:endParaRPr>
          </a:p>
        </p:txBody>
      </p:sp>
      <p:sp>
        <p:nvSpPr>
          <p:cNvPr id="4" name="Espace réservé du pied de page 3"/>
          <p:cNvSpPr>
            <a:spLocks noGrp="1"/>
          </p:cNvSpPr>
          <p:nvPr>
            <p:ph type="ftr" sz="quarter" idx="11"/>
          </p:nvPr>
        </p:nvSpPr>
        <p:spPr>
          <a:xfrm>
            <a:off x="677334" y="6052457"/>
            <a:ext cx="6263746" cy="805543"/>
          </a:xfrm>
        </p:spPr>
        <p:txBody>
          <a:bodyPr/>
          <a:lstStyle/>
          <a:p>
            <a:pPr>
              <a:defRPr/>
            </a:pPr>
            <a:r>
              <a:rPr lang="fr-FR" smtClean="0"/>
              <a:t>CIO Centre 2025</a:t>
            </a:r>
            <a:endParaRPr lang="fr-FR" dirty="0"/>
          </a:p>
        </p:txBody>
      </p:sp>
    </p:spTree>
    <p:extLst>
      <p:ext uri="{BB962C8B-B14F-4D97-AF65-F5344CB8AC3E}">
        <p14:creationId xmlns:p14="http://schemas.microsoft.com/office/powerpoint/2010/main" val="7018226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4745"/>
            <a:ext cx="11958638" cy="6614118"/>
          </a:xfrm>
          <a:prstGeom prst="rect">
            <a:avLst/>
          </a:prstGeom>
        </p:spPr>
        <p:txBody>
          <a:bodyPr wrap="square">
            <a:spAutoFit/>
          </a:bodyPr>
          <a:lstStyle/>
          <a:p>
            <a:pPr algn="ctr" fontAlgn="t">
              <a:defRPr/>
            </a:pPr>
            <a:r>
              <a:rPr lang="fr-FR" sz="3200" b="1" dirty="0">
                <a:solidFill>
                  <a:srgbClr val="FF0000"/>
                </a:solidFill>
              </a:rPr>
              <a:t>APPRENTISSAGE</a:t>
            </a:r>
          </a:p>
          <a:p>
            <a:pPr fontAlgn="t">
              <a:defRPr/>
            </a:pPr>
            <a:r>
              <a:rPr lang="fr-FR" b="1" dirty="0" smtClean="0"/>
              <a:t>Les </a:t>
            </a:r>
            <a:r>
              <a:rPr lang="fr-FR" b="1" dirty="0"/>
              <a:t>diplômes professionnels, comme le CAP et le bac pro, peuvent se préparer en apprentissage.</a:t>
            </a:r>
          </a:p>
          <a:p>
            <a:pPr fontAlgn="t">
              <a:defRPr/>
            </a:pPr>
            <a:r>
              <a:rPr lang="fr-FR" b="1" dirty="0"/>
              <a:t>L'apprentissage repose sur le principe de l'alternance entre enseignement théorique en Centre de Formation pour Apprentis (CFA) et enseignement du métier chez l'employeur, avec lequel l'apprenti a signé son contrat de travail. </a:t>
            </a:r>
          </a:p>
          <a:p>
            <a:pPr fontAlgn="t">
              <a:defRPr/>
            </a:pPr>
            <a:r>
              <a:rPr lang="fr-FR" b="1" dirty="0"/>
              <a:t>Comme tout contrat de travail, il donne lieu à une rémunération.</a:t>
            </a:r>
            <a:endParaRPr lang="fr-FR" b="1" dirty="0">
              <a:solidFill>
                <a:srgbClr val="A50021"/>
              </a:solidFill>
            </a:endParaRPr>
          </a:p>
          <a:p>
            <a:pPr fontAlgn="t">
              <a:defRPr/>
            </a:pPr>
            <a:endParaRPr lang="fr-FR" b="1" dirty="0">
              <a:solidFill>
                <a:schemeClr val="accent6">
                  <a:lumMod val="75000"/>
                </a:schemeClr>
              </a:solidFill>
            </a:endParaRPr>
          </a:p>
          <a:p>
            <a:pPr fontAlgn="t">
              <a:defRPr/>
            </a:pPr>
            <a:r>
              <a:rPr lang="fr-FR" b="1" dirty="0">
                <a:solidFill>
                  <a:srgbClr val="FF0000"/>
                </a:solidFill>
              </a:rPr>
              <a:t>Démarche</a:t>
            </a:r>
          </a:p>
          <a:p>
            <a:pPr fontAlgn="t">
              <a:defRPr/>
            </a:pPr>
            <a:r>
              <a:rPr lang="fr-FR" dirty="0"/>
              <a:t>Dès janvier/février, rechercher une entreprise d’accueil avec l’aide de l’établissement, du CIO  ou des chambres consulaires</a:t>
            </a:r>
          </a:p>
          <a:p>
            <a:pPr fontAlgn="t">
              <a:lnSpc>
                <a:spcPct val="110000"/>
              </a:lnSpc>
              <a:defRPr/>
            </a:pPr>
            <a:r>
              <a:rPr lang="fr-FR" dirty="0"/>
              <a:t>Signer un contrat avec l’employeur, qui vous inscrit en formation</a:t>
            </a:r>
            <a:endParaRPr lang="fr-FR" sz="2000" b="1" dirty="0">
              <a:solidFill>
                <a:schemeClr val="accent6">
                  <a:lumMod val="75000"/>
                </a:schemeClr>
              </a:solidFill>
            </a:endParaRPr>
          </a:p>
          <a:p>
            <a:pPr fontAlgn="t">
              <a:spcBef>
                <a:spcPts val="0"/>
              </a:spcBef>
              <a:defRPr/>
            </a:pPr>
            <a:endParaRPr lang="fr-FR" sz="1000" b="1" dirty="0">
              <a:solidFill>
                <a:srgbClr val="A50021"/>
              </a:solidFill>
            </a:endParaRPr>
          </a:p>
          <a:p>
            <a:pPr fontAlgn="t">
              <a:spcBef>
                <a:spcPts val="0"/>
              </a:spcBef>
              <a:defRPr/>
            </a:pPr>
            <a:r>
              <a:rPr lang="fr-FR" b="1" dirty="0">
                <a:solidFill>
                  <a:srgbClr val="FF0000"/>
                </a:solidFill>
              </a:rPr>
              <a:t>Durée</a:t>
            </a:r>
          </a:p>
          <a:p>
            <a:pPr fontAlgn="t">
              <a:spcBef>
                <a:spcPts val="0"/>
              </a:spcBef>
              <a:defRPr/>
            </a:pPr>
            <a:r>
              <a:rPr lang="fr-FR" dirty="0"/>
              <a:t>2 ans pour un CAP et 3 ans pour un bac pro</a:t>
            </a:r>
          </a:p>
          <a:p>
            <a:pPr fontAlgn="t">
              <a:spcBef>
                <a:spcPts val="0"/>
              </a:spcBef>
              <a:defRPr/>
            </a:pPr>
            <a:r>
              <a:rPr lang="fr-FR" sz="1000" b="1" dirty="0">
                <a:solidFill>
                  <a:schemeClr val="accent6">
                    <a:lumMod val="75000"/>
                  </a:schemeClr>
                </a:solidFill>
              </a:rPr>
              <a:t> </a:t>
            </a:r>
          </a:p>
          <a:p>
            <a:pPr fontAlgn="t">
              <a:spcBef>
                <a:spcPts val="0"/>
              </a:spcBef>
              <a:defRPr/>
            </a:pPr>
            <a:r>
              <a:rPr lang="fr-FR" b="1" dirty="0">
                <a:solidFill>
                  <a:srgbClr val="FF0000"/>
                </a:solidFill>
              </a:rPr>
              <a:t>Lieu</a:t>
            </a:r>
          </a:p>
          <a:p>
            <a:pPr fontAlgn="t">
              <a:spcBef>
                <a:spcPts val="0"/>
              </a:spcBef>
              <a:defRPr/>
            </a:pPr>
            <a:r>
              <a:rPr lang="fr-FR" dirty="0"/>
              <a:t>Cours en CFA ou lycée, en alternance avec les périodes de travail chez l’employeur </a:t>
            </a:r>
          </a:p>
          <a:p>
            <a:pPr fontAlgn="t">
              <a:spcBef>
                <a:spcPts val="0"/>
              </a:spcBef>
              <a:defRPr/>
            </a:pPr>
            <a:endParaRPr lang="fr-FR" sz="1000" b="1" dirty="0">
              <a:solidFill>
                <a:schemeClr val="accent6">
                  <a:lumMod val="75000"/>
                </a:schemeClr>
              </a:solidFill>
            </a:endParaRPr>
          </a:p>
          <a:p>
            <a:pPr fontAlgn="t">
              <a:spcBef>
                <a:spcPts val="0"/>
              </a:spcBef>
              <a:defRPr/>
            </a:pPr>
            <a:r>
              <a:rPr lang="fr-FR" b="1" dirty="0">
                <a:solidFill>
                  <a:srgbClr val="FF0000"/>
                </a:solidFill>
              </a:rPr>
              <a:t>Conditions </a:t>
            </a:r>
          </a:p>
          <a:p>
            <a:pPr>
              <a:spcBef>
                <a:spcPts val="0"/>
              </a:spcBef>
              <a:defRPr/>
            </a:pPr>
            <a:r>
              <a:rPr lang="fr-FR" dirty="0"/>
              <a:t>L'</a:t>
            </a:r>
            <a:r>
              <a:rPr lang="fr-FR" b="1" dirty="0"/>
              <a:t>âge</a:t>
            </a:r>
            <a:r>
              <a:rPr lang="fr-FR" dirty="0"/>
              <a:t> minimum est de 16 ans. Il peut être abaissé à 15 ans si le jeune a atteint cet </a:t>
            </a:r>
            <a:r>
              <a:rPr lang="fr-FR" b="1" dirty="0"/>
              <a:t>âge</a:t>
            </a:r>
            <a:r>
              <a:rPr lang="fr-FR" dirty="0"/>
              <a:t> entre la rentrée scolaire et le 31 décembre de l'année civile, et qu'il a terminé son année de 3</a:t>
            </a:r>
            <a:r>
              <a:rPr lang="fr-FR" baseline="30000" dirty="0"/>
              <a:t>ème</a:t>
            </a:r>
            <a:r>
              <a:rPr lang="fr-FR" dirty="0"/>
              <a:t>. L'</a:t>
            </a:r>
            <a:r>
              <a:rPr lang="fr-FR" b="1" dirty="0"/>
              <a:t>âge</a:t>
            </a:r>
            <a:r>
              <a:rPr lang="fr-FR" dirty="0"/>
              <a:t> maximum est de 29 ans révolus (30 ans moins 1 jour).</a:t>
            </a:r>
            <a:endParaRPr lang="fr-FR" b="1" dirty="0">
              <a:solidFill>
                <a:schemeClr val="accent6">
                  <a:lumMod val="75000"/>
                </a:schemeClr>
              </a:solidFill>
            </a:endParaRPr>
          </a:p>
          <a:p>
            <a:pPr>
              <a:spcBef>
                <a:spcPts val="0"/>
              </a:spcBef>
              <a:defRPr/>
            </a:pPr>
            <a:r>
              <a:rPr lang="fr-FR" b="1" dirty="0" smtClean="0">
                <a:solidFill>
                  <a:srgbClr val="FF0000"/>
                </a:solidFill>
              </a:rPr>
              <a:t>Rémunération salaire brut:</a:t>
            </a:r>
            <a:endParaRPr lang="fr-FR" b="1" dirty="0">
              <a:solidFill>
                <a:srgbClr val="FF0000"/>
              </a:solidFill>
            </a:endParaRPr>
          </a:p>
          <a:p>
            <a:pPr>
              <a:spcBef>
                <a:spcPts val="0"/>
              </a:spcBef>
              <a:defRPr/>
            </a:pPr>
            <a:r>
              <a:rPr lang="fr-FR" dirty="0"/>
              <a:t>De </a:t>
            </a:r>
            <a:r>
              <a:rPr lang="fr-FR" dirty="0" smtClean="0"/>
              <a:t>486  </a:t>
            </a:r>
            <a:r>
              <a:rPr lang="fr-FR" dirty="0"/>
              <a:t>€ à </a:t>
            </a:r>
            <a:r>
              <a:rPr lang="fr-FR" dirty="0" smtClean="0"/>
              <a:t>1405 € (brut)/mois</a:t>
            </a:r>
            <a:r>
              <a:rPr lang="fr-FR" dirty="0"/>
              <a:t>, selon l’âge et l’année d’études</a:t>
            </a:r>
          </a:p>
        </p:txBody>
      </p:sp>
      <p:sp>
        <p:nvSpPr>
          <p:cNvPr id="5" name="ZoneTexte 4"/>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ulle narrative : rectangle à coins arrondis 4"/>
          <p:cNvSpPr/>
          <p:nvPr/>
        </p:nvSpPr>
        <p:spPr>
          <a:xfrm>
            <a:off x="8197850" y="1479550"/>
            <a:ext cx="3827463" cy="4565650"/>
          </a:xfrm>
          <a:prstGeom prst="wedgeRoundRectCallout">
            <a:avLst>
              <a:gd name="adj1" fmla="val -72783"/>
              <a:gd name="adj2" fmla="val 32403"/>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a:p>
        </p:txBody>
      </p:sp>
      <p:sp>
        <p:nvSpPr>
          <p:cNvPr id="18435" name="ZoneTexte 5"/>
          <p:cNvSpPr txBox="1">
            <a:spLocks noChangeArrowheads="1"/>
          </p:cNvSpPr>
          <p:nvPr/>
        </p:nvSpPr>
        <p:spPr bwMode="auto">
          <a:xfrm>
            <a:off x="8197850" y="1639888"/>
            <a:ext cx="382746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buFont typeface="Wingdings" panose="05000000000000000000" pitchFamily="2" charset="2"/>
              <a:buChar char="§"/>
            </a:pPr>
            <a:r>
              <a:rPr lang="fr-FR" altLang="fr-FR" sz="1400" b="1" dirty="0">
                <a:solidFill>
                  <a:schemeClr val="bg1"/>
                </a:solidFill>
                <a:ea typeface="Roboto" pitchFamily="2" charset="0"/>
                <a:cs typeface="Roboto" pitchFamily="2" charset="0"/>
              </a:rPr>
              <a:t>Un test de positionnement </a:t>
            </a:r>
            <a:br>
              <a:rPr lang="fr-FR" altLang="fr-FR" sz="1400" b="1" dirty="0">
                <a:solidFill>
                  <a:schemeClr val="bg1"/>
                </a:solidFill>
                <a:ea typeface="Roboto" pitchFamily="2" charset="0"/>
                <a:cs typeface="Roboto" pitchFamily="2" charset="0"/>
              </a:rPr>
            </a:br>
            <a:r>
              <a:rPr lang="fr-FR" altLang="fr-FR" sz="1400" dirty="0">
                <a:solidFill>
                  <a:schemeClr val="bg1"/>
                </a:solidFill>
                <a:ea typeface="Roboto" pitchFamily="2" charset="0"/>
                <a:cs typeface="Roboto" pitchFamily="2" charset="0"/>
              </a:rPr>
              <a:t>en début d’année pour connaître les acquis et les besoins en </a:t>
            </a:r>
            <a:r>
              <a:rPr lang="fr-FR" altLang="fr-FR" sz="1400" b="1" dirty="0">
                <a:solidFill>
                  <a:schemeClr val="bg1"/>
                </a:solidFill>
                <a:ea typeface="Roboto" pitchFamily="2" charset="0"/>
                <a:cs typeface="Roboto" pitchFamily="2" charset="0"/>
              </a:rPr>
              <a:t>français </a:t>
            </a:r>
            <a:r>
              <a:rPr lang="fr-FR" altLang="fr-FR" sz="1400" dirty="0">
                <a:solidFill>
                  <a:schemeClr val="bg1"/>
                </a:solidFill>
                <a:ea typeface="Roboto" pitchFamily="2" charset="0"/>
                <a:cs typeface="Roboto" pitchFamily="2" charset="0"/>
              </a:rPr>
              <a:t> </a:t>
            </a:r>
            <a:r>
              <a:rPr lang="fr-FR" altLang="fr-FR" sz="1400" dirty="0" smtClean="0">
                <a:solidFill>
                  <a:schemeClr val="bg1"/>
                </a:solidFill>
                <a:ea typeface="Roboto" pitchFamily="2" charset="0"/>
                <a:cs typeface="Roboto" pitchFamily="2" charset="0"/>
              </a:rPr>
              <a:t>et </a:t>
            </a:r>
            <a:r>
              <a:rPr lang="fr-FR" altLang="fr-FR" sz="1400" dirty="0">
                <a:solidFill>
                  <a:schemeClr val="bg1"/>
                </a:solidFill>
                <a:ea typeface="Roboto" pitchFamily="2" charset="0"/>
                <a:cs typeface="Roboto" pitchFamily="2" charset="0"/>
              </a:rPr>
              <a:t>en </a:t>
            </a:r>
            <a:r>
              <a:rPr lang="fr-FR" altLang="fr-FR" sz="1400" b="1" dirty="0">
                <a:solidFill>
                  <a:schemeClr val="bg1"/>
                </a:solidFill>
                <a:ea typeface="Roboto" pitchFamily="2" charset="0"/>
                <a:cs typeface="Roboto" pitchFamily="2" charset="0"/>
              </a:rPr>
              <a:t>mathématiques</a:t>
            </a:r>
            <a:r>
              <a:rPr lang="fr-FR" altLang="fr-FR" sz="1400" dirty="0">
                <a:solidFill>
                  <a:schemeClr val="bg1"/>
                </a:solidFill>
                <a:ea typeface="Roboto" pitchFamily="2" charset="0"/>
                <a:cs typeface="Roboto" pitchFamily="2" charset="0"/>
              </a:rPr>
              <a:t> (o</a:t>
            </a:r>
            <a:r>
              <a:rPr lang="fr-FR" altLang="fr-FR" sz="1400" dirty="0">
                <a:solidFill>
                  <a:schemeClr val="bg1"/>
                </a:solidFill>
                <a:cs typeface="Arial" panose="020B0604020202020204" pitchFamily="34" charset="0"/>
              </a:rPr>
              <a:t>rganisation et gestion de données, nombres </a:t>
            </a:r>
            <a:br>
              <a:rPr lang="fr-FR" altLang="fr-FR" sz="1400" dirty="0">
                <a:solidFill>
                  <a:schemeClr val="bg1"/>
                </a:solidFill>
                <a:cs typeface="Arial" panose="020B0604020202020204" pitchFamily="34" charset="0"/>
              </a:rPr>
            </a:br>
            <a:r>
              <a:rPr lang="fr-FR" altLang="fr-FR" sz="1400" dirty="0">
                <a:solidFill>
                  <a:schemeClr val="bg1"/>
                </a:solidFill>
                <a:cs typeface="Arial" panose="020B0604020202020204" pitchFamily="34" charset="0"/>
              </a:rPr>
              <a:t>et calcul, géométrie avec exercices autour de la géométrie de raisonnement, calcul littéral avec exercices autour des expressions algébriques</a:t>
            </a:r>
            <a:endParaRPr lang="fr-FR" altLang="fr-FR" sz="1400" dirty="0">
              <a:cs typeface="Arial" panose="020B0604020202020204" pitchFamily="34" charset="0"/>
            </a:endParaRPr>
          </a:p>
          <a:p>
            <a:pPr eaLnBrk="1" hangingPunct="1">
              <a:buFont typeface="Wingdings" panose="05000000000000000000" pitchFamily="2" charset="2"/>
              <a:buChar char="§"/>
            </a:pPr>
            <a:r>
              <a:rPr lang="fr-FR" altLang="fr-FR" sz="1400" dirty="0">
                <a:solidFill>
                  <a:schemeClr val="bg1"/>
                </a:solidFill>
                <a:ea typeface="Roboto" pitchFamily="2" charset="0"/>
                <a:cs typeface="Roboto" pitchFamily="2" charset="0"/>
              </a:rPr>
              <a:t>Un </a:t>
            </a:r>
            <a:r>
              <a:rPr lang="fr-FR" altLang="fr-FR" sz="1400" b="1" dirty="0">
                <a:solidFill>
                  <a:schemeClr val="bg1"/>
                </a:solidFill>
                <a:ea typeface="Roboto" pitchFamily="2" charset="0"/>
                <a:cs typeface="Roboto" pitchFamily="2" charset="0"/>
              </a:rPr>
              <a:t>accompagnement personnalisé </a:t>
            </a:r>
            <a:r>
              <a:rPr lang="fr-FR" altLang="fr-FR" sz="1400" dirty="0">
                <a:solidFill>
                  <a:schemeClr val="bg1"/>
                </a:solidFill>
                <a:ea typeface="Roboto" pitchFamily="2" charset="0"/>
                <a:cs typeface="Roboto" pitchFamily="2" charset="0"/>
              </a:rPr>
              <a:t>en fonction des besoins de l’élève</a:t>
            </a:r>
          </a:p>
          <a:p>
            <a:pPr eaLnBrk="1" hangingPunct="1">
              <a:buFont typeface="Wingdings" panose="05000000000000000000" pitchFamily="2" charset="2"/>
              <a:buChar char="§"/>
            </a:pPr>
            <a:r>
              <a:rPr lang="fr-FR" altLang="fr-FR" sz="1400" dirty="0">
                <a:solidFill>
                  <a:schemeClr val="bg1"/>
                </a:solidFill>
                <a:ea typeface="Roboto" pitchFamily="2" charset="0"/>
                <a:cs typeface="Roboto" pitchFamily="2" charset="0"/>
              </a:rPr>
              <a:t>Du temps consacré à </a:t>
            </a:r>
            <a:r>
              <a:rPr lang="fr-FR" altLang="fr-FR" sz="1400" b="1" dirty="0" smtClean="0">
                <a:solidFill>
                  <a:schemeClr val="bg1"/>
                </a:solidFill>
                <a:ea typeface="Roboto" pitchFamily="2" charset="0"/>
                <a:cs typeface="Roboto" pitchFamily="2" charset="0"/>
              </a:rPr>
              <a:t>l’orientation</a:t>
            </a:r>
          </a:p>
          <a:p>
            <a:pPr eaLnBrk="1" hangingPunct="1">
              <a:buFont typeface="Wingdings" panose="05000000000000000000" pitchFamily="2" charset="2"/>
              <a:buChar char="§"/>
            </a:pPr>
            <a:r>
              <a:rPr lang="fr-FR" altLang="fr-FR" sz="1400" dirty="0" smtClean="0">
                <a:solidFill>
                  <a:schemeClr val="bg1"/>
                </a:solidFill>
                <a:ea typeface="Roboto" pitchFamily="2" charset="0"/>
                <a:cs typeface="Roboto" pitchFamily="2" charset="0"/>
              </a:rPr>
              <a:t>Les élèves peuvent ouvrir un compte </a:t>
            </a:r>
            <a:r>
              <a:rPr lang="fr-FR" altLang="fr-FR" sz="1400" dirty="0" err="1" smtClean="0">
                <a:solidFill>
                  <a:schemeClr val="bg1"/>
                </a:solidFill>
                <a:ea typeface="Roboto" pitchFamily="2" charset="0"/>
                <a:cs typeface="Roboto" pitchFamily="2" charset="0"/>
              </a:rPr>
              <a:t>parcoursup</a:t>
            </a:r>
            <a:r>
              <a:rPr lang="fr-FR" altLang="fr-FR" sz="1400" dirty="0" smtClean="0">
                <a:solidFill>
                  <a:schemeClr val="bg1"/>
                </a:solidFill>
                <a:ea typeface="Roboto" pitchFamily="2" charset="0"/>
                <a:cs typeface="Roboto" pitchFamily="2" charset="0"/>
              </a:rPr>
              <a:t> et utiliser un comparateur de formations pour préparer leur orientation</a:t>
            </a:r>
          </a:p>
          <a:p>
            <a:pPr>
              <a:buFont typeface="Wingdings" panose="05000000000000000000" pitchFamily="2" charset="2"/>
              <a:buChar char="§"/>
            </a:pPr>
            <a:r>
              <a:rPr lang="fr-FR" sz="1400" dirty="0" smtClean="0">
                <a:solidFill>
                  <a:schemeClr val="bg1"/>
                </a:solidFill>
              </a:rPr>
              <a:t>Le </a:t>
            </a:r>
            <a:r>
              <a:rPr lang="fr-FR" sz="1400" dirty="0">
                <a:solidFill>
                  <a:schemeClr val="bg1"/>
                </a:solidFill>
              </a:rPr>
              <a:t>stage d'observation se déroule en entreprise, en administration ou en association et dure deux semaines, du 16 au 27 juin 2025.</a:t>
            </a:r>
            <a:endParaRPr lang="fr-FR" altLang="fr-FR" sz="1400" dirty="0">
              <a:solidFill>
                <a:schemeClr val="bg1"/>
              </a:solidFill>
              <a:ea typeface="Roboto" pitchFamily="2" charset="0"/>
              <a:cs typeface="Roboto" pitchFamily="2" charset="0"/>
            </a:endParaRPr>
          </a:p>
        </p:txBody>
      </p:sp>
      <p:graphicFrame>
        <p:nvGraphicFramePr>
          <p:cNvPr id="10" name="Tableau 9"/>
          <p:cNvGraphicFramePr>
            <a:graphicFrameLocks noGrp="1"/>
          </p:cNvGraphicFramePr>
          <p:nvPr>
            <p:extLst>
              <p:ext uri="{D42A27DB-BD31-4B8C-83A1-F6EECF244321}">
                <p14:modId xmlns:p14="http://schemas.microsoft.com/office/powerpoint/2010/main" val="4113513194"/>
              </p:ext>
            </p:extLst>
          </p:nvPr>
        </p:nvGraphicFramePr>
        <p:xfrm>
          <a:off x="222250" y="2146300"/>
          <a:ext cx="7078663" cy="3898900"/>
        </p:xfrm>
        <a:graphic>
          <a:graphicData uri="http://schemas.openxmlformats.org/drawingml/2006/table">
            <a:tbl>
              <a:tblPr firstRow="1" bandRow="1">
                <a:tableStyleId>{5C22544A-7EE6-4342-B048-85BDC9FD1C3A}</a:tableStyleId>
              </a:tblPr>
              <a:tblGrid>
                <a:gridCol w="5629615">
                  <a:extLst>
                    <a:ext uri="{9D8B030D-6E8A-4147-A177-3AD203B41FA5}">
                      <a16:colId xmlns:a16="http://schemas.microsoft.com/office/drawing/2014/main" val="20000"/>
                    </a:ext>
                  </a:extLst>
                </a:gridCol>
                <a:gridCol w="1449048">
                  <a:extLst>
                    <a:ext uri="{9D8B030D-6E8A-4147-A177-3AD203B41FA5}">
                      <a16:colId xmlns:a16="http://schemas.microsoft.com/office/drawing/2014/main" val="20001"/>
                    </a:ext>
                  </a:extLst>
                </a:gridCol>
              </a:tblGrid>
              <a:tr h="2916431">
                <a:tc>
                  <a:txBody>
                    <a:bodyPr/>
                    <a:lstStyle/>
                    <a:p>
                      <a:pPr marL="285750" indent="-285750">
                        <a:buFont typeface="Arial" panose="020B0604020202020204" pitchFamily="34" charset="0"/>
                        <a:buChar char="•"/>
                      </a:pPr>
                      <a:r>
                        <a:rPr lang="fr-FR" sz="1800" b="1" dirty="0">
                          <a:solidFill>
                            <a:schemeClr val="tx1"/>
                          </a:solidFill>
                        </a:rPr>
                        <a:t>Français</a:t>
                      </a:r>
                    </a:p>
                    <a:p>
                      <a:pPr marL="285750" indent="-285750">
                        <a:buFont typeface="Arial" panose="020B0604020202020204" pitchFamily="34" charset="0"/>
                        <a:buChar char="•"/>
                      </a:pPr>
                      <a:r>
                        <a:rPr lang="fr-FR" sz="1800" b="1" dirty="0">
                          <a:solidFill>
                            <a:schemeClr val="tx1"/>
                          </a:solidFill>
                        </a:rPr>
                        <a:t>Histoire – géographie</a:t>
                      </a:r>
                    </a:p>
                    <a:p>
                      <a:pPr marL="285750" indent="-285750">
                        <a:buFont typeface="Arial" panose="020B0604020202020204" pitchFamily="34" charset="0"/>
                        <a:buChar char="•"/>
                      </a:pPr>
                      <a:r>
                        <a:rPr lang="fr-FR" sz="1800" b="1" dirty="0">
                          <a:solidFill>
                            <a:schemeClr val="tx1"/>
                          </a:solidFill>
                        </a:rPr>
                        <a:t>LV1 et LV2</a:t>
                      </a:r>
                    </a:p>
                    <a:p>
                      <a:pPr marL="285750" indent="-285750">
                        <a:buFont typeface="Arial" panose="020B0604020202020204" pitchFamily="34" charset="0"/>
                        <a:buChar char="•"/>
                      </a:pPr>
                      <a:r>
                        <a:rPr lang="fr-FR" sz="1800" b="1" dirty="0">
                          <a:solidFill>
                            <a:schemeClr val="tx1"/>
                          </a:solidFill>
                        </a:rPr>
                        <a:t>Sciences économiques</a:t>
                      </a:r>
                    </a:p>
                    <a:p>
                      <a:pPr marL="285750" indent="-285750">
                        <a:buFont typeface="Arial" panose="020B0604020202020204" pitchFamily="34" charset="0"/>
                        <a:buChar char="•"/>
                      </a:pPr>
                      <a:r>
                        <a:rPr lang="fr-FR" sz="1800" b="1" dirty="0">
                          <a:solidFill>
                            <a:schemeClr val="tx1"/>
                          </a:solidFill>
                        </a:rPr>
                        <a:t>Mathématiques</a:t>
                      </a:r>
                    </a:p>
                    <a:p>
                      <a:pPr marL="285750" indent="-285750">
                        <a:buFont typeface="Arial" panose="020B0604020202020204" pitchFamily="34" charset="0"/>
                        <a:buChar char="•"/>
                      </a:pPr>
                      <a:r>
                        <a:rPr lang="fr-FR" sz="1800" b="1" dirty="0">
                          <a:solidFill>
                            <a:schemeClr val="tx1"/>
                          </a:solidFill>
                        </a:rPr>
                        <a:t>Physique-chimie</a:t>
                      </a:r>
                    </a:p>
                    <a:p>
                      <a:pPr marL="285750" indent="-285750">
                        <a:buFont typeface="Arial" panose="020B0604020202020204" pitchFamily="34" charset="0"/>
                        <a:buChar char="•"/>
                      </a:pPr>
                      <a:r>
                        <a:rPr lang="fr-FR" sz="1800" b="1" dirty="0">
                          <a:solidFill>
                            <a:schemeClr val="tx1"/>
                          </a:solidFill>
                        </a:rPr>
                        <a:t>Sciences de la vie et de la terre</a:t>
                      </a:r>
                    </a:p>
                    <a:p>
                      <a:pPr marL="285750" indent="-285750">
                        <a:buFont typeface="Arial" panose="020B0604020202020204" pitchFamily="34" charset="0"/>
                        <a:buChar char="•"/>
                      </a:pPr>
                      <a:r>
                        <a:rPr lang="fr-FR" sz="1800" b="1" dirty="0">
                          <a:solidFill>
                            <a:schemeClr val="tx1"/>
                          </a:solidFill>
                        </a:rPr>
                        <a:t>Éducation physique et sportive</a:t>
                      </a:r>
                    </a:p>
                    <a:p>
                      <a:pPr marL="285750" indent="-285750">
                        <a:buFont typeface="Arial" panose="020B0604020202020204" pitchFamily="34" charset="0"/>
                        <a:buChar char="•"/>
                      </a:pPr>
                      <a:r>
                        <a:rPr lang="fr-FR" sz="1800" b="1" dirty="0">
                          <a:solidFill>
                            <a:schemeClr val="tx1"/>
                          </a:solidFill>
                        </a:rPr>
                        <a:t>Enseignement moral et civique</a:t>
                      </a:r>
                    </a:p>
                    <a:p>
                      <a:pPr marL="285750" indent="-285750">
                        <a:buFont typeface="Arial" panose="020B0604020202020204" pitchFamily="34" charset="0"/>
                        <a:buChar char="•"/>
                      </a:pPr>
                      <a:r>
                        <a:rPr lang="fr-FR" sz="1800" b="1" dirty="0">
                          <a:solidFill>
                            <a:schemeClr val="tx1"/>
                          </a:solidFill>
                        </a:rPr>
                        <a:t>Sciences numériques et technologie</a:t>
                      </a:r>
                      <a:endParaRPr lang="fr-FR" sz="1800" b="1" u="sng" dirty="0">
                        <a:solidFill>
                          <a:schemeClr val="accent1">
                            <a:lumMod val="75000"/>
                          </a:schemeClr>
                        </a:solidFill>
                      </a:endParaRPr>
                    </a:p>
                  </a:txBody>
                  <a:tcPr marL="91445" marR="91445" marT="45669" marB="45669">
                    <a:solidFill>
                      <a:schemeClr val="bg1">
                        <a:lumMod val="85000"/>
                      </a:schemeClr>
                    </a:solidFill>
                  </a:tcPr>
                </a:tc>
                <a:tc>
                  <a:txBody>
                    <a:bodyPr/>
                    <a:lstStyle/>
                    <a:p>
                      <a:r>
                        <a:rPr lang="fr-FR" sz="1800" b="1" dirty="0">
                          <a:solidFill>
                            <a:schemeClr val="tx1"/>
                          </a:solidFill>
                        </a:rPr>
                        <a:t>  4 h</a:t>
                      </a:r>
                    </a:p>
                    <a:p>
                      <a:r>
                        <a:rPr lang="fr-FR" sz="1800" b="1" dirty="0">
                          <a:solidFill>
                            <a:schemeClr val="tx1"/>
                          </a:solidFill>
                        </a:rPr>
                        <a:t>  3 h</a:t>
                      </a:r>
                    </a:p>
                    <a:p>
                      <a:r>
                        <a:rPr lang="fr-FR" sz="1800" b="1" dirty="0" smtClean="0">
                          <a:solidFill>
                            <a:schemeClr val="tx1"/>
                          </a:solidFill>
                        </a:rPr>
                        <a:t>5h </a:t>
                      </a:r>
                      <a:r>
                        <a:rPr lang="fr-FR" sz="1800" b="1" dirty="0">
                          <a:solidFill>
                            <a:schemeClr val="tx1"/>
                          </a:solidFill>
                        </a:rPr>
                        <a:t>30</a:t>
                      </a:r>
                    </a:p>
                    <a:p>
                      <a:r>
                        <a:rPr lang="fr-FR" sz="1800" b="1" dirty="0">
                          <a:solidFill>
                            <a:schemeClr val="tx1"/>
                          </a:solidFill>
                        </a:rPr>
                        <a:t>  1 h 30</a:t>
                      </a:r>
                    </a:p>
                    <a:p>
                      <a:r>
                        <a:rPr lang="fr-FR" sz="1800" b="1" dirty="0">
                          <a:solidFill>
                            <a:schemeClr val="tx1"/>
                          </a:solidFill>
                        </a:rPr>
                        <a:t>  4 h</a:t>
                      </a:r>
                    </a:p>
                    <a:p>
                      <a:r>
                        <a:rPr lang="fr-FR" sz="1800" b="1" dirty="0">
                          <a:solidFill>
                            <a:schemeClr val="tx1"/>
                          </a:solidFill>
                        </a:rPr>
                        <a:t>  3 h</a:t>
                      </a:r>
                    </a:p>
                    <a:p>
                      <a:r>
                        <a:rPr lang="fr-FR" sz="1800" b="1" dirty="0">
                          <a:solidFill>
                            <a:schemeClr val="tx1"/>
                          </a:solidFill>
                        </a:rPr>
                        <a:t>  1 h 30</a:t>
                      </a:r>
                    </a:p>
                    <a:p>
                      <a:r>
                        <a:rPr lang="fr-FR" sz="1800" b="1" dirty="0">
                          <a:solidFill>
                            <a:schemeClr val="tx1"/>
                          </a:solidFill>
                        </a:rPr>
                        <a:t>  2 h</a:t>
                      </a:r>
                    </a:p>
                    <a:p>
                      <a:r>
                        <a:rPr lang="fr-FR" sz="1800" b="1" dirty="0">
                          <a:solidFill>
                            <a:schemeClr val="tx1"/>
                          </a:solidFill>
                        </a:rPr>
                        <a:t>18 h/an</a:t>
                      </a:r>
                    </a:p>
                    <a:p>
                      <a:r>
                        <a:rPr lang="fr-FR" sz="1800" b="1" dirty="0">
                          <a:solidFill>
                            <a:schemeClr val="tx1"/>
                          </a:solidFill>
                        </a:rPr>
                        <a:t>  1 h 30</a:t>
                      </a:r>
                    </a:p>
                  </a:txBody>
                  <a:tcPr marL="91445" marR="91445" marT="45669" marB="45669">
                    <a:solidFill>
                      <a:schemeClr val="bg1">
                        <a:lumMod val="85000"/>
                      </a:schemeClr>
                    </a:solidFill>
                  </a:tcPr>
                </a:tc>
                <a:extLst>
                  <a:ext uri="{0D108BD9-81ED-4DB2-BD59-A6C34878D82A}">
                    <a16:rowId xmlns:a16="http://schemas.microsoft.com/office/drawing/2014/main" val="10000"/>
                  </a:ext>
                </a:extLst>
              </a:tr>
              <a:tr h="982469">
                <a:tc>
                  <a:txBody>
                    <a:bodyPr/>
                    <a:lstStyle/>
                    <a:p>
                      <a:pPr marL="285750" indent="-285750">
                        <a:buFont typeface="Arial" panose="020B0604020202020204" pitchFamily="34" charset="0"/>
                        <a:buChar char="•"/>
                      </a:pPr>
                      <a:r>
                        <a:rPr lang="fr-FR" sz="1800" b="1" dirty="0"/>
                        <a:t>Accompagnement personnalisé</a:t>
                      </a:r>
                    </a:p>
                    <a:p>
                      <a:pPr marL="285750" indent="-285750">
                        <a:buFont typeface="Arial" panose="020B0604020202020204" pitchFamily="34" charset="0"/>
                        <a:buChar char="•"/>
                      </a:pPr>
                      <a:r>
                        <a:rPr lang="fr-FR" sz="1800" b="1" dirty="0"/>
                        <a:t>Accompagnement au choix d’orientation</a:t>
                      </a:r>
                    </a:p>
                    <a:p>
                      <a:pPr marL="285750" indent="-285750">
                        <a:buFont typeface="Arial" panose="020B0604020202020204" pitchFamily="34" charset="0"/>
                        <a:buChar char="•"/>
                      </a:pPr>
                      <a:r>
                        <a:rPr lang="fr-FR" sz="1800" b="1" dirty="0"/>
                        <a:t>Heures de vie de classe</a:t>
                      </a:r>
                    </a:p>
                  </a:txBody>
                  <a:tcPr marL="91445" marR="91445" marT="45669" marB="45669">
                    <a:solidFill>
                      <a:schemeClr val="bg1">
                        <a:lumMod val="85000"/>
                      </a:schemeClr>
                    </a:solidFill>
                  </a:tcPr>
                </a:tc>
                <a:tc>
                  <a:txBody>
                    <a:bodyPr/>
                    <a:lstStyle/>
                    <a:p>
                      <a:endParaRPr lang="fr-FR" sz="1800" b="1" dirty="0"/>
                    </a:p>
                    <a:p>
                      <a:r>
                        <a:rPr lang="fr-FR" sz="1800" b="1" dirty="0"/>
                        <a:t> 54 h/an</a:t>
                      </a:r>
                    </a:p>
                  </a:txBody>
                  <a:tcPr marL="91445" marR="91445" marT="45669" marB="45669">
                    <a:solidFill>
                      <a:schemeClr val="bg1">
                        <a:lumMod val="85000"/>
                      </a:schemeClr>
                    </a:solidFill>
                  </a:tcPr>
                </a:tc>
                <a:extLst>
                  <a:ext uri="{0D108BD9-81ED-4DB2-BD59-A6C34878D82A}">
                    <a16:rowId xmlns:a16="http://schemas.microsoft.com/office/drawing/2014/main" val="10001"/>
                  </a:ext>
                </a:extLst>
              </a:tr>
            </a:tbl>
          </a:graphicData>
        </a:graphic>
      </p:graphicFrame>
      <p:sp>
        <p:nvSpPr>
          <p:cNvPr id="18447" name="ZoneTexte 10"/>
          <p:cNvSpPr txBox="1">
            <a:spLocks noChangeArrowheads="1"/>
          </p:cNvSpPr>
          <p:nvPr/>
        </p:nvSpPr>
        <p:spPr bwMode="auto">
          <a:xfrm>
            <a:off x="777875" y="587375"/>
            <a:ext cx="1063783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fr-FR" altLang="fr-FR" sz="3200" b="1">
                <a:solidFill>
                  <a:srgbClr val="FF0000"/>
                </a:solidFill>
                <a:latin typeface="Arial Black" panose="020B0A04020102020204" pitchFamily="34" charset="0"/>
              </a:rPr>
              <a:t>LA SECONDE GÉNÉRALE ET TECHNOLOGIQUE</a:t>
            </a:r>
          </a:p>
          <a:p>
            <a:pPr algn="ctr" eaLnBrk="1" hangingPunct="1"/>
            <a:r>
              <a:rPr lang="fr-FR" altLang="fr-FR" sz="2000">
                <a:solidFill>
                  <a:srgbClr val="FF0000"/>
                </a:solidFill>
              </a:rPr>
              <a:t>Sauf 2</a:t>
            </a:r>
            <a:r>
              <a:rPr lang="fr-FR" altLang="fr-FR" sz="2000" baseline="30000">
                <a:solidFill>
                  <a:srgbClr val="FF0000"/>
                </a:solidFill>
              </a:rPr>
              <a:t>de</a:t>
            </a:r>
            <a:r>
              <a:rPr lang="fr-FR" altLang="fr-FR" sz="2000">
                <a:solidFill>
                  <a:srgbClr val="FF0000"/>
                </a:solidFill>
              </a:rPr>
              <a:t> « sciences et technologies de l’hôtellerie »</a:t>
            </a:r>
          </a:p>
        </p:txBody>
      </p:sp>
      <p:sp>
        <p:nvSpPr>
          <p:cNvPr id="8" name="ZoneTexte 7"/>
          <p:cNvSpPr txBox="1"/>
          <p:nvPr/>
        </p:nvSpPr>
        <p:spPr>
          <a:xfrm>
            <a:off x="8069263" y="11113"/>
            <a:ext cx="4122737" cy="368300"/>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générale et technologique</a:t>
            </a:r>
          </a:p>
        </p:txBody>
      </p:sp>
      <p:sp>
        <p:nvSpPr>
          <p:cNvPr id="18449" name="Rectangle 2"/>
          <p:cNvSpPr>
            <a:spLocks noChangeArrowheads="1"/>
          </p:cNvSpPr>
          <p:nvPr/>
        </p:nvSpPr>
        <p:spPr bwMode="auto">
          <a:xfrm>
            <a:off x="147638" y="1687513"/>
            <a:ext cx="39766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r>
              <a:rPr lang="fr-FR" altLang="fr-FR" sz="2400" b="1" u="sng">
                <a:solidFill>
                  <a:srgbClr val="FF0000"/>
                </a:solidFill>
              </a:rPr>
              <a:t>ENSEIGNEMENTS COMMUNS </a:t>
            </a:r>
            <a:endParaRPr lang="fr-FR" altLang="fr-FR" sz="2400" b="1">
              <a:solidFill>
                <a:srgbClr val="FF0000"/>
              </a:solidFill>
            </a:endParaRP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2251836283"/>
              </p:ext>
            </p:extLst>
          </p:nvPr>
        </p:nvGraphicFramePr>
        <p:xfrm>
          <a:off x="3614738" y="881063"/>
          <a:ext cx="8128000" cy="7315200"/>
        </p:xfrm>
        <a:graphic>
          <a:graphicData uri="http://schemas.openxmlformats.org/drawingml/2006/table">
            <a:tbl>
              <a:tblPr firstRow="1" bandRow="1">
                <a:tableStyleId>{5C22544A-7EE6-4342-B048-85BDC9FD1C3A}</a:tableStyleId>
              </a:tblPr>
              <a:tblGrid>
                <a:gridCol w="6113194">
                  <a:extLst>
                    <a:ext uri="{9D8B030D-6E8A-4147-A177-3AD203B41FA5}">
                      <a16:colId xmlns:a16="http://schemas.microsoft.com/office/drawing/2014/main" val="20000"/>
                    </a:ext>
                  </a:extLst>
                </a:gridCol>
                <a:gridCol w="2014806">
                  <a:extLst>
                    <a:ext uri="{9D8B030D-6E8A-4147-A177-3AD203B41FA5}">
                      <a16:colId xmlns:a16="http://schemas.microsoft.com/office/drawing/2014/main" val="20001"/>
                    </a:ext>
                  </a:extLst>
                </a:gridCol>
              </a:tblGrid>
              <a:tr h="370840">
                <a:tc>
                  <a:txBody>
                    <a:bodyPr/>
                    <a:lstStyle/>
                    <a:p>
                      <a:r>
                        <a:rPr lang="fr-FR" sz="1800" b="1" u="sng" kern="1200" cap="all" baseline="0" dirty="0">
                          <a:solidFill>
                            <a:schemeClr val="tx1"/>
                          </a:solidFill>
                          <a:effectLst/>
                          <a:latin typeface="+mn-lt"/>
                          <a:ea typeface="+mn-ea"/>
                          <a:cs typeface="+mn-cs"/>
                        </a:rPr>
                        <a:t>Au choix 1 enseignement général </a:t>
                      </a:r>
                      <a:r>
                        <a:rPr lang="fr-FR" sz="1800" b="1" kern="1200" cap="all" dirty="0">
                          <a:solidFill>
                            <a:schemeClr val="tx1"/>
                          </a:solidFill>
                          <a:effectLst/>
                          <a:latin typeface="+mn-lt"/>
                          <a:ea typeface="+mn-ea"/>
                          <a:cs typeface="+mn-cs"/>
                        </a:rPr>
                        <a:t>:</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Langues et cultures de l’Antiquité : latin </a:t>
                      </a:r>
                      <a:r>
                        <a:rPr lang="fr-FR" sz="1800" b="0" kern="1200" dirty="0" smtClean="0">
                          <a:solidFill>
                            <a:schemeClr val="tx1"/>
                          </a:solidFill>
                          <a:effectLst/>
                          <a:latin typeface="+mn-lt"/>
                          <a:ea typeface="+mn-ea"/>
                          <a:cs typeface="+mn-cs"/>
                        </a:rPr>
                        <a:t>ou Grec</a:t>
                      </a:r>
                      <a:endParaRPr lang="fr-FR" sz="1800" b="0" kern="1200" dirty="0">
                        <a:solidFill>
                          <a:schemeClr val="tx1"/>
                        </a:solidFill>
                        <a:effectLst/>
                        <a:latin typeface="+mn-lt"/>
                        <a:ea typeface="+mn-ea"/>
                        <a:cs typeface="+mn-cs"/>
                      </a:endParaRPr>
                    </a:p>
                    <a:p>
                      <a:pPr marL="285750" indent="-285750">
                        <a:buFont typeface="Arial" panose="020B0604020202020204" pitchFamily="34" charset="0"/>
                        <a:buChar char="•"/>
                      </a:pPr>
                      <a:r>
                        <a:rPr lang="fr-FR" sz="1800" b="0" kern="1200" dirty="0" smtClean="0">
                          <a:solidFill>
                            <a:schemeClr val="tx1"/>
                          </a:solidFill>
                          <a:effectLst/>
                          <a:latin typeface="+mn-lt"/>
                          <a:ea typeface="+mn-ea"/>
                          <a:cs typeface="+mn-cs"/>
                        </a:rPr>
                        <a:t>Langue </a:t>
                      </a:r>
                      <a:r>
                        <a:rPr lang="fr-FR" sz="1800" b="0" kern="1200" dirty="0">
                          <a:solidFill>
                            <a:schemeClr val="tx1"/>
                          </a:solidFill>
                          <a:effectLst/>
                          <a:latin typeface="+mn-lt"/>
                          <a:ea typeface="+mn-ea"/>
                          <a:cs typeface="+mn-cs"/>
                        </a:rPr>
                        <a:t>vivante 3 </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Arts : au choix parmi arts plastiques ou cinéma-audiovisuel ou danse ou histoire des arts ou musique ou </a:t>
                      </a:r>
                      <a:r>
                        <a:rPr lang="fr-FR" sz="1800" b="0" kern="1200" dirty="0" smtClean="0">
                          <a:solidFill>
                            <a:schemeClr val="tx1"/>
                          </a:solidFill>
                          <a:effectLst/>
                          <a:latin typeface="+mn-lt"/>
                          <a:ea typeface="+mn-ea"/>
                          <a:cs typeface="+mn-cs"/>
                        </a:rPr>
                        <a:t>théâtre</a:t>
                      </a:r>
                    </a:p>
                    <a:p>
                      <a:pPr marL="285750" indent="-285750">
                        <a:buFont typeface="Arial" panose="020B0604020202020204" pitchFamily="34" charset="0"/>
                        <a:buChar char="•"/>
                      </a:pPr>
                      <a:r>
                        <a:rPr lang="fr-FR" sz="1800" b="0" kern="1200" dirty="0" smtClean="0">
                          <a:solidFill>
                            <a:schemeClr val="tx1"/>
                          </a:solidFill>
                          <a:effectLst/>
                          <a:latin typeface="+mn-lt"/>
                          <a:ea typeface="+mn-ea"/>
                          <a:cs typeface="+mn-cs"/>
                        </a:rPr>
                        <a:t>LSF (Langue des signes française)</a:t>
                      </a:r>
                    </a:p>
                    <a:p>
                      <a:pPr marL="285750" indent="-285750">
                        <a:buFont typeface="Arial" panose="020B0604020202020204" pitchFamily="34" charset="0"/>
                        <a:buChar char="•"/>
                      </a:pPr>
                      <a:r>
                        <a:rPr lang="fr-FR" sz="1800" b="0" kern="1200" dirty="0" smtClean="0">
                          <a:solidFill>
                            <a:schemeClr val="tx1"/>
                          </a:solidFill>
                          <a:effectLst/>
                          <a:latin typeface="+mn-lt"/>
                          <a:ea typeface="+mn-ea"/>
                          <a:cs typeface="+mn-cs"/>
                        </a:rPr>
                        <a:t>EPS ( </a:t>
                      </a:r>
                      <a:r>
                        <a:rPr lang="fr-FR" sz="1800" b="0" kern="1200" dirty="0">
                          <a:solidFill>
                            <a:schemeClr val="tx1"/>
                          </a:solidFill>
                          <a:effectLst/>
                          <a:latin typeface="+mn-lt"/>
                          <a:ea typeface="+mn-ea"/>
                          <a:cs typeface="+mn-cs"/>
                        </a:rPr>
                        <a:t>Éducation physique et sportive </a:t>
                      </a:r>
                      <a:r>
                        <a:rPr lang="fr-FR" sz="1800" b="0" kern="1200" dirty="0" smtClean="0">
                          <a:solidFill>
                            <a:schemeClr val="tx1"/>
                          </a:solidFill>
                          <a:effectLst/>
                          <a:latin typeface="+mn-lt"/>
                          <a:ea typeface="+mn-ea"/>
                          <a:cs typeface="+mn-cs"/>
                        </a:rPr>
                        <a:t>)</a:t>
                      </a:r>
                      <a:endParaRPr lang="fr-FR" sz="1800" b="0" kern="1200" dirty="0">
                        <a:solidFill>
                          <a:schemeClr val="tx1"/>
                        </a:solidFill>
                        <a:effectLst/>
                        <a:latin typeface="+mn-lt"/>
                        <a:ea typeface="+mn-ea"/>
                        <a:cs typeface="+mn-cs"/>
                      </a:endParaRP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Arts du cirque </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Écologie-agronomie-territoires-développement durable</a:t>
                      </a:r>
                      <a:r>
                        <a:rPr lang="fr-FR" sz="1800" b="1" kern="1200" dirty="0">
                          <a:solidFill>
                            <a:schemeClr val="tx1"/>
                          </a:solidFill>
                          <a:effectLst/>
                          <a:latin typeface="+mn-lt"/>
                          <a:ea typeface="+mn-ea"/>
                          <a:cs typeface="+mn-cs"/>
                        </a:rPr>
                        <a:t> </a:t>
                      </a:r>
                    </a:p>
                  </a:txBody>
                  <a:tcPr>
                    <a:solidFill>
                      <a:schemeClr val="bg1">
                        <a:lumMod val="85000"/>
                      </a:schemeClr>
                    </a:solidFill>
                  </a:tcPr>
                </a:tc>
                <a:tc>
                  <a:txBody>
                    <a:bodyPr/>
                    <a:lstStyle/>
                    <a:p>
                      <a:endParaRPr lang="fr-FR" dirty="0"/>
                    </a:p>
                    <a:p>
                      <a:r>
                        <a:rPr lang="fr-FR" b="0" dirty="0">
                          <a:solidFill>
                            <a:schemeClr val="tx1"/>
                          </a:solidFill>
                        </a:rPr>
                        <a:t>  </a:t>
                      </a:r>
                      <a:r>
                        <a:rPr lang="fr-FR" b="0" dirty="0" smtClean="0">
                          <a:solidFill>
                            <a:schemeClr val="tx1"/>
                          </a:solidFill>
                        </a:rPr>
                        <a:t>3h</a:t>
                      </a:r>
                      <a:endParaRPr lang="fr-FR" b="0" dirty="0">
                        <a:solidFill>
                          <a:schemeClr val="tx1"/>
                        </a:solidFill>
                      </a:endParaRPr>
                    </a:p>
                    <a:p>
                      <a:r>
                        <a:rPr lang="fr-FR" b="0" dirty="0">
                          <a:solidFill>
                            <a:schemeClr val="tx1"/>
                          </a:solidFill>
                        </a:rPr>
                        <a:t>  </a:t>
                      </a:r>
                      <a:r>
                        <a:rPr lang="fr-FR" b="0" dirty="0" smtClean="0">
                          <a:solidFill>
                            <a:schemeClr val="tx1"/>
                          </a:solidFill>
                        </a:rPr>
                        <a:t>3h</a:t>
                      </a:r>
                      <a:endParaRPr lang="fr-FR" b="0" dirty="0">
                        <a:solidFill>
                          <a:schemeClr val="tx1"/>
                        </a:solidFill>
                      </a:endParaRPr>
                    </a:p>
                    <a:p>
                      <a:r>
                        <a:rPr lang="fr-FR" b="0" dirty="0">
                          <a:solidFill>
                            <a:schemeClr val="tx1"/>
                          </a:solidFill>
                        </a:rPr>
                        <a:t>  </a:t>
                      </a:r>
                      <a:r>
                        <a:rPr lang="fr-FR" b="0" dirty="0" smtClean="0">
                          <a:solidFill>
                            <a:schemeClr val="tx1"/>
                          </a:solidFill>
                        </a:rPr>
                        <a:t>3h</a:t>
                      </a:r>
                      <a:endParaRPr lang="fr-FR" b="0" dirty="0">
                        <a:solidFill>
                          <a:schemeClr val="tx1"/>
                        </a:solidFill>
                      </a:endParaRPr>
                    </a:p>
                    <a:p>
                      <a:r>
                        <a:rPr lang="fr-FR" b="0" dirty="0">
                          <a:solidFill>
                            <a:schemeClr val="tx1"/>
                          </a:solidFill>
                        </a:rPr>
                        <a:t>  </a:t>
                      </a:r>
                    </a:p>
                    <a:p>
                      <a:r>
                        <a:rPr lang="fr-FR" b="0" dirty="0">
                          <a:solidFill>
                            <a:schemeClr val="tx1"/>
                          </a:solidFill>
                        </a:rPr>
                        <a:t> </a:t>
                      </a:r>
                      <a:endParaRPr lang="fr-FR" b="0" dirty="0" smtClean="0">
                        <a:solidFill>
                          <a:schemeClr val="tx1"/>
                        </a:solidFill>
                      </a:endParaRPr>
                    </a:p>
                    <a:p>
                      <a:r>
                        <a:rPr lang="fr-FR" b="0" dirty="0" smtClean="0">
                          <a:solidFill>
                            <a:schemeClr val="tx1"/>
                          </a:solidFill>
                        </a:rPr>
                        <a:t>  3h</a:t>
                      </a:r>
                      <a:endParaRPr lang="fr-FR" b="0" dirty="0">
                        <a:solidFill>
                          <a:schemeClr val="tx1"/>
                        </a:solidFill>
                      </a:endParaRPr>
                    </a:p>
                    <a:p>
                      <a:r>
                        <a:rPr lang="fr-FR" b="0" dirty="0" smtClean="0">
                          <a:solidFill>
                            <a:schemeClr val="tx1"/>
                          </a:solidFill>
                        </a:rPr>
                        <a:t>  3h</a:t>
                      </a:r>
                      <a:endParaRPr lang="fr-FR" b="0" dirty="0">
                        <a:solidFill>
                          <a:schemeClr val="tx1"/>
                        </a:solidFill>
                      </a:endParaRPr>
                    </a:p>
                    <a:p>
                      <a:r>
                        <a:rPr lang="fr-FR" b="0" dirty="0" smtClean="0">
                          <a:solidFill>
                            <a:schemeClr val="tx1"/>
                          </a:solidFill>
                        </a:rPr>
                        <a:t>  6h</a:t>
                      </a:r>
                    </a:p>
                    <a:p>
                      <a:r>
                        <a:rPr lang="fr-FR" b="0" dirty="0" smtClean="0">
                          <a:solidFill>
                            <a:schemeClr val="tx1"/>
                          </a:solidFill>
                        </a:rPr>
                        <a:t>  3h</a:t>
                      </a:r>
                      <a:endParaRPr lang="fr-FR" b="0" dirty="0">
                        <a:solidFill>
                          <a:schemeClr val="tx1"/>
                        </a:solidFill>
                      </a:endParaRPr>
                    </a:p>
                  </a:txBody>
                  <a:tcPr>
                    <a:solidFill>
                      <a:schemeClr val="bg1">
                        <a:lumMod val="85000"/>
                      </a:schemeClr>
                    </a:solidFill>
                  </a:tcPr>
                </a:tc>
                <a:extLst>
                  <a:ext uri="{0D108BD9-81ED-4DB2-BD59-A6C34878D82A}">
                    <a16:rowId xmlns:a16="http://schemas.microsoft.com/office/drawing/2014/main" val="10000"/>
                  </a:ext>
                </a:extLst>
              </a:tr>
              <a:tr h="370840">
                <a:tc>
                  <a:txBody>
                    <a:bodyPr/>
                    <a:lstStyle/>
                    <a:p>
                      <a:r>
                        <a:rPr lang="fr-FR" b="1" u="sng" dirty="0"/>
                        <a:t>AU CHOIX 1 ENSEIGNEMENT TECHNOLOGIQUE </a:t>
                      </a:r>
                      <a:r>
                        <a:rPr lang="fr-FR" dirty="0"/>
                        <a:t>:</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Management et gestion </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Santé et </a:t>
                      </a:r>
                      <a:r>
                        <a:rPr lang="fr-FR" sz="1800" kern="1200" dirty="0" smtClean="0">
                          <a:solidFill>
                            <a:schemeClr val="dk1"/>
                          </a:solidFill>
                          <a:effectLst/>
                          <a:latin typeface="+mn-lt"/>
                          <a:ea typeface="+mn-ea"/>
                          <a:cs typeface="+mn-cs"/>
                        </a:rPr>
                        <a:t>sociale</a:t>
                      </a:r>
                      <a:endParaRPr lang="fr-FR" sz="18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800" kern="1200" dirty="0">
                          <a:solidFill>
                            <a:schemeClr val="dk1"/>
                          </a:solidFill>
                          <a:effectLst/>
                          <a:latin typeface="+mn-lt"/>
                          <a:ea typeface="+mn-ea"/>
                          <a:cs typeface="+mn-cs"/>
                        </a:rPr>
                        <a:t>Biotechnologies</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Sciences et laboratoire</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Sciences de l’ingénieur</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Création et innovation technologiques</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Création et culture – design</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Hippologie et équitation ou autres pratiques sportives </a:t>
                      </a:r>
                      <a:endParaRPr lang="fr-FR" sz="1800" kern="1200" dirty="0" smtClean="0">
                        <a:solidFill>
                          <a:schemeClr val="dk1"/>
                        </a:solidFill>
                        <a:effectLst/>
                        <a:latin typeface="+mn-lt"/>
                        <a:ea typeface="+mn-ea"/>
                        <a:cs typeface="+mn-cs"/>
                      </a:endParaRPr>
                    </a:p>
                    <a:p>
                      <a:pPr marL="285750" indent="-285750">
                        <a:buFont typeface="Arial" panose="020B0604020202020204" pitchFamily="34" charset="0"/>
                        <a:buChar char="•"/>
                      </a:pPr>
                      <a:r>
                        <a:rPr lang="fr-FR" sz="1800" kern="1200" dirty="0" smtClean="0">
                          <a:solidFill>
                            <a:schemeClr val="dk1"/>
                          </a:solidFill>
                          <a:effectLst/>
                          <a:latin typeface="+mn-lt"/>
                          <a:ea typeface="+mn-ea"/>
                          <a:cs typeface="+mn-cs"/>
                        </a:rPr>
                        <a:t>Pratiques </a:t>
                      </a:r>
                      <a:r>
                        <a:rPr lang="fr-FR" sz="1800" kern="1200" dirty="0">
                          <a:solidFill>
                            <a:schemeClr val="dk1"/>
                          </a:solidFill>
                          <a:effectLst/>
                          <a:latin typeface="+mn-lt"/>
                          <a:ea typeface="+mn-ea"/>
                          <a:cs typeface="+mn-cs"/>
                        </a:rPr>
                        <a:t>sociales et culturelles </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Pratiques professionnelles </a:t>
                      </a:r>
                      <a:endParaRPr lang="fr-FR" sz="1800" kern="1200" dirty="0" smtClean="0">
                        <a:solidFill>
                          <a:schemeClr val="dk1"/>
                        </a:solidFill>
                        <a:effectLst/>
                        <a:latin typeface="+mn-lt"/>
                        <a:ea typeface="+mn-ea"/>
                        <a:cs typeface="+mn-cs"/>
                      </a:endParaRPr>
                    </a:p>
                    <a:p>
                      <a:pPr marL="285750" indent="-285750">
                        <a:buFont typeface="Arial" panose="020B0604020202020204" pitchFamily="34" charset="0"/>
                        <a:buChar char="•"/>
                      </a:pPr>
                      <a:r>
                        <a:rPr lang="fr-FR" sz="1800" kern="1200" dirty="0" smtClean="0">
                          <a:solidFill>
                            <a:schemeClr val="dk1"/>
                          </a:solidFill>
                          <a:effectLst/>
                          <a:latin typeface="+mn-lt"/>
                          <a:ea typeface="+mn-ea"/>
                          <a:cs typeface="+mn-cs"/>
                        </a:rPr>
                        <a:t>Culture et pratique de la danse ou de la musique ou du théâtre</a:t>
                      </a:r>
                    </a:p>
                    <a:p>
                      <a:pPr marL="285750" indent="-285750">
                        <a:buFont typeface="Arial" panose="020B0604020202020204" pitchFamily="34" charset="0"/>
                        <a:buChar char="•"/>
                      </a:pPr>
                      <a:r>
                        <a:rPr lang="fr-FR" sz="1800" kern="1200" dirty="0" smtClean="0">
                          <a:solidFill>
                            <a:schemeClr val="dk1"/>
                          </a:solidFill>
                          <a:effectLst/>
                          <a:latin typeface="+mn-lt"/>
                          <a:ea typeface="+mn-ea"/>
                          <a:cs typeface="+mn-cs"/>
                        </a:rPr>
                        <a:t>Atelier </a:t>
                      </a:r>
                      <a:r>
                        <a:rPr lang="fr-FR" sz="1800" kern="1200" dirty="0">
                          <a:solidFill>
                            <a:schemeClr val="dk1"/>
                          </a:solidFill>
                          <a:effectLst/>
                          <a:latin typeface="+mn-lt"/>
                          <a:ea typeface="+mn-ea"/>
                          <a:cs typeface="+mn-cs"/>
                        </a:rPr>
                        <a:t>artistique</a:t>
                      </a:r>
                      <a:endParaRPr lang="fr-FR" dirty="0"/>
                    </a:p>
                  </a:txBody>
                  <a:tcPr/>
                </a:tc>
                <a:tc>
                  <a:txBody>
                    <a:bodyPr/>
                    <a:lstStyle/>
                    <a:p>
                      <a:endParaRPr lang="fr-FR" dirty="0"/>
                    </a:p>
                    <a:p>
                      <a:r>
                        <a:rPr lang="fr-FR" dirty="0"/>
                        <a:t>  1 h 30</a:t>
                      </a:r>
                    </a:p>
                    <a:p>
                      <a:r>
                        <a:rPr lang="fr-FR" dirty="0"/>
                        <a:t>  1 h 30</a:t>
                      </a:r>
                    </a:p>
                    <a:p>
                      <a:r>
                        <a:rPr lang="fr-FR" dirty="0"/>
                        <a:t>  1 h 30</a:t>
                      </a:r>
                    </a:p>
                    <a:p>
                      <a:r>
                        <a:rPr lang="fr-FR" dirty="0"/>
                        <a:t>  1 h 30</a:t>
                      </a:r>
                    </a:p>
                    <a:p>
                      <a:r>
                        <a:rPr lang="fr-FR" dirty="0"/>
                        <a:t>  1 h 30</a:t>
                      </a:r>
                    </a:p>
                    <a:p>
                      <a:r>
                        <a:rPr lang="fr-FR" dirty="0"/>
                        <a:t>  1 h 30</a:t>
                      </a:r>
                    </a:p>
                    <a:p>
                      <a:r>
                        <a:rPr lang="fr-FR" dirty="0"/>
                        <a:t>  6 h</a:t>
                      </a:r>
                    </a:p>
                    <a:p>
                      <a:r>
                        <a:rPr lang="fr-FR" dirty="0"/>
                        <a:t>  3 h</a:t>
                      </a:r>
                    </a:p>
                    <a:p>
                      <a:r>
                        <a:rPr lang="fr-FR" dirty="0"/>
                        <a:t>  3 h</a:t>
                      </a:r>
                    </a:p>
                    <a:p>
                      <a:r>
                        <a:rPr lang="fr-FR" dirty="0"/>
                        <a:t>  3 </a:t>
                      </a:r>
                      <a:r>
                        <a:rPr lang="fr-FR" dirty="0" smtClean="0"/>
                        <a:t>h</a:t>
                      </a:r>
                    </a:p>
                    <a:p>
                      <a:r>
                        <a:rPr lang="fr-FR" dirty="0" smtClean="0"/>
                        <a:t>  6h</a:t>
                      </a:r>
                    </a:p>
                    <a:p>
                      <a:endParaRPr lang="fr-FR" dirty="0" smtClean="0"/>
                    </a:p>
                    <a:p>
                      <a:r>
                        <a:rPr lang="fr-FR" dirty="0" smtClean="0"/>
                        <a:t>72 heures annuelles</a:t>
                      </a:r>
                      <a:endParaRPr lang="fr-FR" dirty="0"/>
                    </a:p>
                  </a:txBody>
                  <a:tcPr/>
                </a:tc>
                <a:extLst>
                  <a:ext uri="{0D108BD9-81ED-4DB2-BD59-A6C34878D82A}">
                    <a16:rowId xmlns:a16="http://schemas.microsoft.com/office/drawing/2014/main" val="10001"/>
                  </a:ext>
                </a:extLst>
              </a:tr>
            </a:tbl>
          </a:graphicData>
        </a:graphic>
      </p:graphicFrame>
      <p:sp>
        <p:nvSpPr>
          <p:cNvPr id="5" name="Bulle narrative : rectangle à coins arrondis 4"/>
          <p:cNvSpPr/>
          <p:nvPr/>
        </p:nvSpPr>
        <p:spPr>
          <a:xfrm>
            <a:off x="164122" y="2110155"/>
            <a:ext cx="2820377" cy="3657234"/>
          </a:xfrm>
          <a:prstGeom prst="wedgeRoundRectCallout">
            <a:avLst>
              <a:gd name="adj1" fmla="val 71561"/>
              <a:gd name="adj2" fmla="val -22614"/>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eaLnBrk="1" fontAlgn="auto" hangingPunct="1">
              <a:spcBef>
                <a:spcPts val="0"/>
              </a:spcBef>
              <a:spcAft>
                <a:spcPts val="0"/>
              </a:spcAft>
              <a:buFont typeface="Wingdings" panose="05000000000000000000" pitchFamily="2" charset="2"/>
              <a:buChar char="§"/>
              <a:defRPr/>
            </a:pPr>
            <a:r>
              <a:rPr lang="fr-FR" dirty="0">
                <a:solidFill>
                  <a:schemeClr val="bg1"/>
                </a:solidFill>
              </a:rPr>
              <a:t>Possibilité de choisir, au maximum,</a:t>
            </a:r>
            <a:br>
              <a:rPr lang="fr-FR" dirty="0">
                <a:solidFill>
                  <a:schemeClr val="bg1"/>
                </a:solidFill>
              </a:rPr>
            </a:br>
            <a:r>
              <a:rPr lang="fr-FR" dirty="0">
                <a:solidFill>
                  <a:schemeClr val="bg1"/>
                </a:solidFill>
              </a:rPr>
              <a:t>2 enseignements optionnels (1 en enseignement général et 1 en technologique)</a:t>
            </a:r>
          </a:p>
          <a:p>
            <a:pPr eaLnBrk="1" fontAlgn="auto" hangingPunct="1">
              <a:spcBef>
                <a:spcPts val="0"/>
              </a:spcBef>
              <a:spcAft>
                <a:spcPts val="0"/>
              </a:spcAft>
              <a:defRPr/>
            </a:pPr>
            <a:endParaRPr lang="fr-FR" dirty="0">
              <a:solidFill>
                <a:schemeClr val="bg1"/>
              </a:solidFill>
            </a:endParaRPr>
          </a:p>
          <a:p>
            <a:pPr marL="285750" indent="-285750" eaLnBrk="1" fontAlgn="auto" hangingPunct="1">
              <a:spcBef>
                <a:spcPts val="0"/>
              </a:spcBef>
              <a:spcAft>
                <a:spcPts val="0"/>
              </a:spcAft>
              <a:buFont typeface="Wingdings" panose="05000000000000000000" pitchFamily="2" charset="2"/>
              <a:buChar char="§"/>
              <a:defRPr/>
            </a:pPr>
            <a:r>
              <a:rPr lang="fr-FR" dirty="0">
                <a:solidFill>
                  <a:schemeClr val="bg1"/>
                </a:solidFill>
              </a:rPr>
              <a:t>Les enseignements LCA latin et grec peuvent être choisis en plus</a:t>
            </a:r>
          </a:p>
        </p:txBody>
      </p:sp>
      <p:sp>
        <p:nvSpPr>
          <p:cNvPr id="19470" name="ZoneTexte 6"/>
          <p:cNvSpPr txBox="1">
            <a:spLocks noChangeArrowheads="1"/>
          </p:cNvSpPr>
          <p:nvPr/>
        </p:nvSpPr>
        <p:spPr bwMode="auto">
          <a:xfrm>
            <a:off x="3614738" y="419100"/>
            <a:ext cx="63738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fr-FR" altLang="fr-FR" sz="2400" b="1" u="sng">
                <a:solidFill>
                  <a:srgbClr val="FF0000"/>
                </a:solidFill>
              </a:rPr>
              <a:t>+ de 0 à 4 ENSEIGNEMENT(S) OPTIONNEL(S)</a:t>
            </a:r>
          </a:p>
        </p:txBody>
      </p:sp>
      <p:sp>
        <p:nvSpPr>
          <p:cNvPr id="6" name="ZoneTexte 5"/>
          <p:cNvSpPr txBox="1"/>
          <p:nvPr/>
        </p:nvSpPr>
        <p:spPr>
          <a:xfrm>
            <a:off x="8069263" y="11113"/>
            <a:ext cx="4122737" cy="368300"/>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générale et technologique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
        <p:nvSpPr>
          <p:cNvPr id="3" name="Rectangle 2"/>
          <p:cNvSpPr/>
          <p:nvPr/>
        </p:nvSpPr>
        <p:spPr>
          <a:xfrm>
            <a:off x="253219" y="942535"/>
            <a:ext cx="10185010" cy="6740307"/>
          </a:xfrm>
          <a:prstGeom prst="rect">
            <a:avLst/>
          </a:prstGeom>
        </p:spPr>
        <p:txBody>
          <a:bodyPr wrap="square">
            <a:spAutoFit/>
          </a:bodyPr>
          <a:lstStyle/>
          <a:p>
            <a:pPr algn="ctr" fontAlgn="base"/>
            <a:r>
              <a:rPr lang="fr-FR" sz="3600" dirty="0" smtClean="0">
                <a:solidFill>
                  <a:schemeClr val="accent1">
                    <a:lumMod val="75000"/>
                  </a:schemeClr>
                </a:solidFill>
                <a:latin typeface="+mj-lt"/>
              </a:rPr>
              <a:t>Les sections sportives scolaires/sport-étude</a:t>
            </a:r>
            <a:endParaRPr lang="fr-FR" dirty="0">
              <a:solidFill>
                <a:srgbClr val="000000"/>
              </a:solidFill>
              <a:latin typeface="Marianne" panose="02000000000000000000" pitchFamily="2" charset="0"/>
            </a:endParaRPr>
          </a:p>
          <a:p>
            <a:pPr fontAlgn="base"/>
            <a:endParaRPr lang="fr-FR" dirty="0" smtClean="0">
              <a:solidFill>
                <a:srgbClr val="000000"/>
              </a:solidFill>
              <a:latin typeface="Marianne" panose="02000000000000000000" pitchFamily="2" charset="0"/>
            </a:endParaRPr>
          </a:p>
          <a:p>
            <a:pPr fontAlgn="base"/>
            <a:r>
              <a:rPr lang="fr-FR" dirty="0" smtClean="0">
                <a:solidFill>
                  <a:srgbClr val="000000"/>
                </a:solidFill>
                <a:latin typeface="Marianne" panose="02000000000000000000" pitchFamily="2" charset="0"/>
              </a:rPr>
              <a:t>-L'</a:t>
            </a:r>
            <a:r>
              <a:rPr lang="fr-FR" b="1" dirty="0" smtClean="0">
                <a:solidFill>
                  <a:srgbClr val="000000"/>
                </a:solidFill>
                <a:latin typeface="Marianne" panose="02000000000000000000" pitchFamily="2" charset="0"/>
              </a:rPr>
              <a:t>inscription</a:t>
            </a:r>
            <a:r>
              <a:rPr lang="fr-FR" dirty="0">
                <a:solidFill>
                  <a:srgbClr val="000000"/>
                </a:solidFill>
                <a:latin typeface="Marianne" panose="02000000000000000000" pitchFamily="2" charset="0"/>
              </a:rPr>
              <a:t> dans les </a:t>
            </a:r>
            <a:r>
              <a:rPr lang="fr-FR" b="1" dirty="0">
                <a:solidFill>
                  <a:srgbClr val="000000"/>
                </a:solidFill>
                <a:latin typeface="Marianne" panose="02000000000000000000" pitchFamily="2" charset="0"/>
              </a:rPr>
              <a:t>sections sportives scolaires</a:t>
            </a:r>
            <a:r>
              <a:rPr lang="fr-FR" dirty="0">
                <a:solidFill>
                  <a:srgbClr val="000000"/>
                </a:solidFill>
                <a:latin typeface="Marianne" panose="02000000000000000000" pitchFamily="2" charset="0"/>
              </a:rPr>
              <a:t> relève de chaque </a:t>
            </a:r>
            <a:r>
              <a:rPr lang="fr-FR" b="1" dirty="0">
                <a:solidFill>
                  <a:srgbClr val="000000"/>
                </a:solidFill>
                <a:latin typeface="Marianne" panose="02000000000000000000" pitchFamily="2" charset="0"/>
              </a:rPr>
              <a:t>établissement</a:t>
            </a:r>
            <a:r>
              <a:rPr lang="fr-FR" dirty="0">
                <a:solidFill>
                  <a:srgbClr val="000000"/>
                </a:solidFill>
                <a:latin typeface="Marianne" panose="02000000000000000000" pitchFamily="2" charset="0"/>
              </a:rPr>
              <a:t>. Elle est traitée dans le respect de la carte scolaire.</a:t>
            </a:r>
          </a:p>
          <a:p>
            <a:pPr fontAlgn="base"/>
            <a:r>
              <a:rPr lang="fr-FR" dirty="0">
                <a:solidFill>
                  <a:srgbClr val="000000"/>
                </a:solidFill>
                <a:latin typeface="Marianne" panose="02000000000000000000" pitchFamily="2" charset="0"/>
              </a:rPr>
              <a:t>Les élèves bénéficient au minimum de </a:t>
            </a:r>
            <a:r>
              <a:rPr lang="fr-FR" b="1" dirty="0">
                <a:solidFill>
                  <a:srgbClr val="000000"/>
                </a:solidFill>
                <a:latin typeface="Marianne" panose="02000000000000000000" pitchFamily="2" charset="0"/>
              </a:rPr>
              <a:t>trois heures</a:t>
            </a:r>
            <a:r>
              <a:rPr lang="fr-FR" dirty="0">
                <a:solidFill>
                  <a:srgbClr val="000000"/>
                </a:solidFill>
                <a:latin typeface="Marianne" panose="02000000000000000000" pitchFamily="2" charset="0"/>
              </a:rPr>
              <a:t> </a:t>
            </a:r>
            <a:r>
              <a:rPr lang="fr-FR" b="1" dirty="0">
                <a:solidFill>
                  <a:srgbClr val="000000"/>
                </a:solidFill>
                <a:latin typeface="Marianne" panose="02000000000000000000" pitchFamily="2" charset="0"/>
              </a:rPr>
              <a:t>hebdomadaires </a:t>
            </a:r>
            <a:r>
              <a:rPr lang="fr-FR" dirty="0">
                <a:solidFill>
                  <a:srgbClr val="000000"/>
                </a:solidFill>
                <a:latin typeface="Marianne" panose="02000000000000000000" pitchFamily="2" charset="0"/>
              </a:rPr>
              <a:t>de pratique, sans que soient, pour autant, négligés les programmes scolaires</a:t>
            </a:r>
            <a:r>
              <a:rPr lang="fr-FR" dirty="0" smtClean="0">
                <a:solidFill>
                  <a:srgbClr val="000000"/>
                </a:solidFill>
                <a:latin typeface="Marianne" panose="02000000000000000000" pitchFamily="2" charset="0"/>
              </a:rPr>
              <a:t>.</a:t>
            </a:r>
          </a:p>
          <a:p>
            <a:pPr fontAlgn="base"/>
            <a:endParaRPr lang="fr-FR" dirty="0">
              <a:solidFill>
                <a:srgbClr val="000000"/>
              </a:solidFill>
              <a:latin typeface="Marianne" panose="02000000000000000000" pitchFamily="2" charset="0"/>
            </a:endParaRPr>
          </a:p>
          <a:p>
            <a:pPr fontAlgn="base"/>
            <a:r>
              <a:rPr lang="fr-FR" dirty="0" smtClean="0">
                <a:solidFill>
                  <a:srgbClr val="000000"/>
                </a:solidFill>
                <a:latin typeface="Marianne" panose="02000000000000000000" pitchFamily="2" charset="0"/>
              </a:rPr>
              <a:t>Exemple Lycée polyvalent  </a:t>
            </a:r>
            <a:r>
              <a:rPr lang="fr-FR" dirty="0" err="1" smtClean="0">
                <a:solidFill>
                  <a:srgbClr val="000000"/>
                </a:solidFill>
                <a:latin typeface="Marianne" panose="02000000000000000000" pitchFamily="2" charset="0"/>
              </a:rPr>
              <a:t>Déodat</a:t>
            </a:r>
            <a:r>
              <a:rPr lang="fr-FR" dirty="0" smtClean="0">
                <a:solidFill>
                  <a:srgbClr val="000000"/>
                </a:solidFill>
                <a:latin typeface="Marianne" panose="02000000000000000000" pitchFamily="2" charset="0"/>
              </a:rPr>
              <a:t> de </a:t>
            </a:r>
            <a:r>
              <a:rPr lang="fr-FR" dirty="0" smtClean="0">
                <a:solidFill>
                  <a:srgbClr val="000000"/>
                </a:solidFill>
                <a:latin typeface="Marianne" panose="02000000000000000000" pitchFamily="2" charset="0"/>
              </a:rPr>
              <a:t>Séverac</a:t>
            </a:r>
            <a:r>
              <a:rPr lang="fr-FR">
                <a:solidFill>
                  <a:srgbClr val="000000"/>
                </a:solidFill>
                <a:latin typeface="Marianne" panose="02000000000000000000" pitchFamily="2" charset="0"/>
              </a:rPr>
              <a:t>: </a:t>
            </a:r>
            <a:r>
              <a:rPr lang="fr-FR">
                <a:solidFill>
                  <a:srgbClr val="000000"/>
                </a:solidFill>
                <a:latin typeface="Marianne" panose="02000000000000000000" pitchFamily="2" charset="0"/>
                <a:hlinkClick r:id="rId2"/>
              </a:rPr>
              <a:t>https://</a:t>
            </a:r>
            <a:r>
              <a:rPr lang="fr-FR">
                <a:solidFill>
                  <a:srgbClr val="000000"/>
                </a:solidFill>
                <a:latin typeface="Marianne" panose="02000000000000000000" pitchFamily="2" charset="0"/>
                <a:hlinkClick r:id="rId2"/>
              </a:rPr>
              <a:t>occitanie.fff.fr/simple/section-sportive-lycee-deodat-de-severac-toulouse</a:t>
            </a:r>
            <a:r>
              <a:rPr lang="fr-FR" smtClean="0">
                <a:solidFill>
                  <a:srgbClr val="000000"/>
                </a:solidFill>
                <a:latin typeface="Marianne" panose="02000000000000000000" pitchFamily="2" charset="0"/>
                <a:hlinkClick r:id="rId2"/>
              </a:rPr>
              <a:t>/</a:t>
            </a:r>
            <a:endParaRPr lang="fr-FR" smtClean="0">
              <a:solidFill>
                <a:srgbClr val="000000"/>
              </a:solidFill>
              <a:latin typeface="Marianne" panose="02000000000000000000" pitchFamily="2" charset="0"/>
            </a:endParaRPr>
          </a:p>
          <a:p>
            <a:pPr fontAlgn="base"/>
            <a:endParaRPr lang="fr-FR">
              <a:solidFill>
                <a:srgbClr val="000000"/>
              </a:solidFill>
              <a:latin typeface="Marianne" panose="02000000000000000000" pitchFamily="2" charset="0"/>
            </a:endParaRPr>
          </a:p>
          <a:p>
            <a:pPr fontAlgn="base"/>
            <a:r>
              <a:rPr lang="fr-FR" b="1" dirty="0" smtClean="0"/>
              <a:t>-</a:t>
            </a:r>
            <a:r>
              <a:rPr lang="fr-FR" b="1" dirty="0" smtClean="0"/>
              <a:t>Les </a:t>
            </a:r>
            <a:r>
              <a:rPr lang="fr-FR" b="1" dirty="0"/>
              <a:t>dispositifs sport-études, une passerelle vers le haut niveau</a:t>
            </a:r>
          </a:p>
          <a:p>
            <a:r>
              <a:rPr lang="fr-FR" dirty="0"/>
              <a:t>Les dispositifs sport-études, eux, visent la pratique sportive d’excellence et d’accession au haut niveau. </a:t>
            </a:r>
          </a:p>
          <a:p>
            <a:r>
              <a:rPr lang="fr-FR" dirty="0"/>
              <a:t>La </a:t>
            </a:r>
            <a:r>
              <a:rPr lang="fr-FR" b="1" dirty="0">
                <a:hlinkClick r:id="rId3"/>
              </a:rPr>
              <a:t>classe sport-études</a:t>
            </a:r>
            <a:r>
              <a:rPr lang="fr-FR" b="1" dirty="0"/>
              <a:t> </a:t>
            </a:r>
            <a:r>
              <a:rPr lang="fr-FR" dirty="0" smtClean="0"/>
              <a:t>réunit </a:t>
            </a:r>
            <a:r>
              <a:rPr lang="fr-FR" dirty="0"/>
              <a:t>plusieurs sportifs de haut niveau ou élèves à haut potentiel sportif, qu’ils pratiquent la même activité sportive ou des sports différents, afin de leur permettre de suivre leur double cursus sportif et scolaire. À la clé : un aménagement de scolarité (emploi du temps compacté, enseignement à distance, tutorat, parfois allègements horaires…) et un partage d’expérience sportive et humaine au sein de la classe.</a:t>
            </a:r>
          </a:p>
          <a:p>
            <a:pPr fontAlgn="base"/>
            <a:endParaRPr lang="fr-FR" dirty="0" smtClean="0">
              <a:solidFill>
                <a:srgbClr val="000000"/>
              </a:solidFill>
              <a:latin typeface="Marianne" panose="02000000000000000000" pitchFamily="2" charset="0"/>
            </a:endParaRPr>
          </a:p>
          <a:p>
            <a:pPr fontAlgn="base"/>
            <a:endParaRPr lang="fr-FR" b="0" i="0" dirty="0">
              <a:solidFill>
                <a:srgbClr val="000000"/>
              </a:solidFill>
              <a:effectLst/>
              <a:latin typeface="Marianne" panose="02000000000000000000" pitchFamily="2" charset="0"/>
            </a:endParaRPr>
          </a:p>
          <a:p>
            <a:pPr fontAlgn="base"/>
            <a:endParaRPr lang="fr-FR" dirty="0" smtClean="0">
              <a:solidFill>
                <a:srgbClr val="000000"/>
              </a:solidFill>
              <a:latin typeface="Marianne" panose="02000000000000000000" pitchFamily="2" charset="0"/>
            </a:endParaRPr>
          </a:p>
          <a:p>
            <a:pPr fontAlgn="base"/>
            <a:endParaRPr lang="fr-FR" b="0" i="0" dirty="0">
              <a:solidFill>
                <a:srgbClr val="000000"/>
              </a:solidFill>
              <a:effectLst/>
              <a:latin typeface="Marianne" panose="02000000000000000000" pitchFamily="2" charset="0"/>
            </a:endParaRPr>
          </a:p>
          <a:p>
            <a:pPr fontAlgn="base"/>
            <a:endParaRPr lang="fr-FR" b="0" i="0" dirty="0">
              <a:solidFill>
                <a:srgbClr val="000000"/>
              </a:solidFill>
              <a:effectLst/>
              <a:latin typeface="Marianne" panose="02000000000000000000" pitchFamily="2" charset="0"/>
            </a:endParaRPr>
          </a:p>
        </p:txBody>
      </p:sp>
    </p:spTree>
    <p:extLst>
      <p:ext uri="{BB962C8B-B14F-4D97-AF65-F5344CB8AC3E}">
        <p14:creationId xmlns:p14="http://schemas.microsoft.com/office/powerpoint/2010/main" val="6730453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sections binationales: Dès la 2GT. ABIBAC,BACHIBAC,ESABAC</a:t>
            </a:r>
            <a:endParaRPr lang="fr-FR" dirty="0"/>
          </a:p>
        </p:txBody>
      </p:sp>
      <p:sp>
        <p:nvSpPr>
          <p:cNvPr id="3" name="Espace réservé du contenu 2"/>
          <p:cNvSpPr>
            <a:spLocks noGrp="1"/>
          </p:cNvSpPr>
          <p:nvPr>
            <p:ph idx="1"/>
          </p:nvPr>
        </p:nvSpPr>
        <p:spPr/>
        <p:txBody>
          <a:bodyPr/>
          <a:lstStyle/>
          <a:p>
            <a:r>
              <a:rPr lang="fr-FR" dirty="0"/>
              <a:t>L’</a:t>
            </a:r>
            <a:r>
              <a:rPr lang="fr-FR" dirty="0" err="1"/>
              <a:t>Abibac</a:t>
            </a:r>
            <a:r>
              <a:rPr lang="fr-FR" dirty="0"/>
              <a:t> permet de préparer à la fois le bac général français et l’"</a:t>
            </a:r>
            <a:r>
              <a:rPr lang="fr-FR" dirty="0" err="1"/>
              <a:t>Abitur</a:t>
            </a:r>
            <a:r>
              <a:rPr lang="fr-FR" dirty="0"/>
              <a:t>" </a:t>
            </a:r>
            <a:r>
              <a:rPr lang="fr-FR" dirty="0" smtClean="0"/>
              <a:t>allemand. Lycée Victor Hugo Colomiers (15 mai 2025), Lycée Saint Sernin ( renvoyer le dossier avant le 16 mai 2025). Vérifier sur le site de l’établissement</a:t>
            </a:r>
            <a:endParaRPr lang="fr-FR" dirty="0"/>
          </a:p>
          <a:p>
            <a:r>
              <a:rPr lang="fr-FR" dirty="0"/>
              <a:t>Le </a:t>
            </a:r>
            <a:r>
              <a:rPr lang="fr-FR" dirty="0" err="1"/>
              <a:t>Bachibac</a:t>
            </a:r>
            <a:r>
              <a:rPr lang="fr-FR" dirty="0"/>
              <a:t> prépare en même temps le bac général français et le "</a:t>
            </a:r>
            <a:r>
              <a:rPr lang="fr-FR" dirty="0" err="1"/>
              <a:t>Bachillerato</a:t>
            </a:r>
            <a:r>
              <a:rPr lang="fr-FR" dirty="0"/>
              <a:t>" </a:t>
            </a:r>
            <a:r>
              <a:rPr lang="fr-FR" dirty="0" smtClean="0"/>
              <a:t>espagnol. Lycée Victor Hugo Colomiers (15 mai 2025), lycée Pierre d’Aragon </a:t>
            </a:r>
            <a:r>
              <a:rPr lang="fr-FR" dirty="0" err="1" smtClean="0"/>
              <a:t>Muret.Vérifier</a:t>
            </a:r>
            <a:r>
              <a:rPr lang="fr-FR" dirty="0" smtClean="0"/>
              <a:t> sur le site de l’établissement</a:t>
            </a:r>
            <a:endParaRPr lang="fr-FR" dirty="0"/>
          </a:p>
          <a:p>
            <a:r>
              <a:rPr lang="fr-FR" dirty="0"/>
              <a:t>L’</a:t>
            </a:r>
            <a:r>
              <a:rPr lang="fr-FR" dirty="0" err="1"/>
              <a:t>Esabac</a:t>
            </a:r>
            <a:r>
              <a:rPr lang="fr-FR" dirty="0"/>
              <a:t> prépare simultanément le bac général français et l’"</a:t>
            </a:r>
            <a:r>
              <a:rPr lang="fr-FR" dirty="0" err="1"/>
              <a:t>Esame</a:t>
            </a:r>
            <a:r>
              <a:rPr lang="fr-FR" dirty="0"/>
              <a:t> di </a:t>
            </a:r>
            <a:r>
              <a:rPr lang="fr-FR" dirty="0" err="1"/>
              <a:t>Stato</a:t>
            </a:r>
            <a:r>
              <a:rPr lang="fr-FR" dirty="0"/>
              <a:t>" </a:t>
            </a:r>
            <a:r>
              <a:rPr lang="fr-FR" dirty="0" err="1" smtClean="0"/>
              <a:t>italien,Lycée</a:t>
            </a:r>
            <a:r>
              <a:rPr lang="fr-FR" dirty="0" smtClean="0"/>
              <a:t> Pierre de Fermat, dossier à télécharger au mois d’avril.</a:t>
            </a:r>
            <a:endParaRPr lang="fr-FR" dirty="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1849483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Option facultative danse ou musique </a:t>
            </a:r>
            <a:br>
              <a:rPr lang="fr-FR" dirty="0" smtClean="0"/>
            </a:br>
            <a:r>
              <a:rPr lang="fr-FR" dirty="0" smtClean="0"/>
              <a:t>Lycée Saint Sernin</a:t>
            </a:r>
            <a:endParaRPr lang="fr-FR" dirty="0"/>
          </a:p>
        </p:txBody>
      </p:sp>
      <p:sp>
        <p:nvSpPr>
          <p:cNvPr id="3" name="Espace réservé du contenu 2"/>
          <p:cNvSpPr>
            <a:spLocks noGrp="1"/>
          </p:cNvSpPr>
          <p:nvPr>
            <p:ph idx="1"/>
          </p:nvPr>
        </p:nvSpPr>
        <p:spPr/>
        <p:txBody>
          <a:bodyPr/>
          <a:lstStyle/>
          <a:p>
            <a:r>
              <a:rPr lang="fr-FR" dirty="0" smtClean="0"/>
              <a:t>Sur dossier, </a:t>
            </a:r>
            <a:r>
              <a:rPr lang="fr-FR" b="1" dirty="0" smtClean="0">
                <a:solidFill>
                  <a:srgbClr val="FF0000"/>
                </a:solidFill>
              </a:rPr>
              <a:t>à rendre avant le 30 avril 2025</a:t>
            </a:r>
            <a:r>
              <a:rPr lang="fr-FR" dirty="0" smtClean="0"/>
              <a:t>, télécharger le dossier sur le site de l’établissement.</a:t>
            </a:r>
          </a:p>
          <a:p>
            <a:r>
              <a:rPr lang="fr-FR" b="1" dirty="0"/>
              <a:t>Les élèves hors secteur qui souhaitent demander la Seconde option Musique doivent </a:t>
            </a:r>
            <a:r>
              <a:rPr lang="fr-FR" b="1" dirty="0">
                <a:hlinkClick r:id="rId2"/>
              </a:rPr>
              <a:t>remplir le dossier d'inscription </a:t>
            </a:r>
            <a:r>
              <a:rPr lang="fr-FR" b="1" dirty="0"/>
              <a:t> qu'il faut renvoyer avant le 30 avril 2025 au secrétariat de scolarité (adresse mentionnée sur le dossier). Une vidéo de pratique musicale/vocale peut être également envoyée au secrétariat de scolarité (préciser le nom et le prénom de l'élève en objet) mais ce n'est pas obligatoire, et cela ne se substitue pas au dossier d'inscription. Cette vidéo peut être un lien vers un cloud, un drive, un compte </a:t>
            </a:r>
            <a:r>
              <a:rPr lang="fr-FR" b="1" dirty="0" err="1"/>
              <a:t>youtube</a:t>
            </a:r>
            <a:r>
              <a:rPr lang="fr-FR" b="1" dirty="0"/>
              <a:t> etc. ou bien un lien </a:t>
            </a:r>
            <a:r>
              <a:rPr lang="fr-FR" b="1" dirty="0" err="1"/>
              <a:t>wetransfer</a:t>
            </a:r>
            <a:r>
              <a:rPr lang="fr-FR" b="1" dirty="0"/>
              <a:t> que le secrétariat téléchargera.</a:t>
            </a:r>
          </a:p>
          <a:p>
            <a:endParaRPr lang="fr-FR" dirty="0" smtClean="0"/>
          </a:p>
          <a:p>
            <a:endParaRPr lang="fr-FR" dirty="0"/>
          </a:p>
          <a:p>
            <a:endParaRPr lang="fr-FR" dirty="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0874913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4572" y="211015"/>
            <a:ext cx="8739430" cy="1316677"/>
          </a:xfrm>
        </p:spPr>
        <p:txBody>
          <a:bodyPr>
            <a:noAutofit/>
          </a:bodyPr>
          <a:lstStyle/>
          <a:p>
            <a:r>
              <a:rPr lang="fr-FR" sz="2800" dirty="0" smtClean="0"/>
              <a:t>SECTION INTERNATIONALE:</a:t>
            </a:r>
            <a:br>
              <a:rPr lang="fr-FR" sz="2800" dirty="0" smtClean="0"/>
            </a:br>
            <a:r>
              <a:rPr lang="fr-FR" sz="2800" dirty="0" smtClean="0"/>
              <a:t>BFI (ancien OIB) Anglais, Espagnol</a:t>
            </a:r>
            <a:endParaRPr lang="fr-FR" sz="2800" dirty="0"/>
          </a:p>
        </p:txBody>
      </p:sp>
      <p:sp>
        <p:nvSpPr>
          <p:cNvPr id="3" name="Espace réservé du contenu 2"/>
          <p:cNvSpPr>
            <a:spLocks noGrp="1"/>
          </p:cNvSpPr>
          <p:nvPr>
            <p:ph idx="1"/>
          </p:nvPr>
        </p:nvSpPr>
        <p:spPr>
          <a:xfrm>
            <a:off x="407963" y="1744395"/>
            <a:ext cx="8866039" cy="4445390"/>
          </a:xfrm>
        </p:spPr>
        <p:txBody>
          <a:bodyPr>
            <a:normAutofit/>
          </a:bodyPr>
          <a:lstStyle/>
          <a:p>
            <a:r>
              <a:rPr lang="fr-FR" dirty="0" smtClean="0"/>
              <a:t>l’option </a:t>
            </a:r>
            <a:r>
              <a:rPr lang="fr-FR" dirty="0"/>
              <a:t>internationale du baccalauréat général (OIB) évolue et devient le </a:t>
            </a:r>
            <a:r>
              <a:rPr lang="fr-FR" b="1" dirty="0"/>
              <a:t>baccalauréat français international (BFI)</a:t>
            </a:r>
            <a:r>
              <a:rPr lang="fr-FR" dirty="0"/>
              <a:t>. </a:t>
            </a:r>
            <a:r>
              <a:rPr lang="fr-FR" dirty="0" smtClean="0"/>
              <a:t>Les </a:t>
            </a:r>
            <a:r>
              <a:rPr lang="fr-FR" dirty="0"/>
              <a:t>classes menant au BFI débutent en classe de 1</a:t>
            </a:r>
            <a:r>
              <a:rPr lang="fr-FR" baseline="30000" dirty="0"/>
              <a:t>re</a:t>
            </a:r>
            <a:r>
              <a:rPr lang="fr-FR" dirty="0"/>
              <a:t> et se poursuivent en terminale</a:t>
            </a:r>
            <a:r>
              <a:rPr lang="fr-FR" dirty="0" smtClean="0"/>
              <a:t>.</a:t>
            </a:r>
          </a:p>
          <a:p>
            <a:r>
              <a:rPr lang="fr-FR" dirty="0" smtClean="0"/>
              <a:t> </a:t>
            </a:r>
            <a:r>
              <a:rPr lang="fr-FR" dirty="0"/>
              <a:t>Ce baccalauréat permet la délivrance simultanée du Baccalauréat français, du Baccalauréat français OPTION INTERNATIONAL </a:t>
            </a:r>
            <a:r>
              <a:rPr lang="fr-FR" dirty="0" smtClean="0"/>
              <a:t>ESPAGNOLE/Anglais </a:t>
            </a:r>
          </a:p>
          <a:p>
            <a:pPr marL="0" indent="0">
              <a:buNone/>
            </a:pPr>
            <a:r>
              <a:rPr lang="fr-FR" dirty="0" smtClean="0">
                <a:solidFill>
                  <a:srgbClr val="00B0F0"/>
                </a:solidFill>
              </a:rPr>
              <a:t>Particularités dès la 2GT pour </a:t>
            </a:r>
            <a:r>
              <a:rPr lang="fr-FR" dirty="0" smtClean="0"/>
              <a:t>:</a:t>
            </a:r>
          </a:p>
          <a:p>
            <a:r>
              <a:rPr lang="fr-FR" dirty="0" smtClean="0"/>
              <a:t>BFI Anglais: lycée Victor Hugo Colomiers. Vendredi 7 février.</a:t>
            </a:r>
          </a:p>
          <a:p>
            <a:r>
              <a:rPr lang="fr-FR" dirty="0" smtClean="0"/>
              <a:t>BFI Espagnol : lycée Saint Sernin, dossier à rendre avant le 21 mars 2025.Dossier à télécharger sur le site de l’établissement.</a:t>
            </a:r>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314845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pic>
        <p:nvPicPr>
          <p:cNvPr id="15362" name="Picture 2" descr="Afficher l’image sour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8847"/>
            <a:ext cx="11430000" cy="6286501"/>
          </a:xfrm>
          <a:prstGeom prst="rect">
            <a:avLst/>
          </a:prstGeom>
          <a:noFill/>
          <a:extLst>
            <a:ext uri="{909E8E84-426E-40DD-AFC4-6F175D3DCCD1}">
              <a14:hiddenFill xmlns:a14="http://schemas.microsoft.com/office/drawing/2010/main">
                <a:solidFill>
                  <a:srgbClr val="FFFFFF"/>
                </a:solidFill>
              </a14:hiddenFill>
            </a:ext>
          </a:extLst>
        </p:spPr>
      </p:pic>
      <p:cxnSp>
        <p:nvCxnSpPr>
          <p:cNvPr id="9" name="Connecteur droit avec flèche 8"/>
          <p:cNvCxnSpPr/>
          <p:nvPr/>
        </p:nvCxnSpPr>
        <p:spPr>
          <a:xfrm flipV="1">
            <a:off x="5387926" y="3530991"/>
            <a:ext cx="675249" cy="1"/>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1084356366"/>
              </p:ext>
            </p:extLst>
          </p:nvPr>
        </p:nvGraphicFramePr>
        <p:xfrm>
          <a:off x="0" y="604838"/>
          <a:ext cx="6020972" cy="8004590"/>
        </p:xfrm>
        <a:graphic>
          <a:graphicData uri="http://schemas.openxmlformats.org/drawingml/2006/table">
            <a:tbl>
              <a:tblPr firstRow="1" bandRow="1">
                <a:tableStyleId>{5C22544A-7EE6-4342-B048-85BDC9FD1C3A}</a:tableStyleId>
              </a:tblPr>
              <a:tblGrid>
                <a:gridCol w="5111463">
                  <a:extLst>
                    <a:ext uri="{9D8B030D-6E8A-4147-A177-3AD203B41FA5}">
                      <a16:colId xmlns:a16="http://schemas.microsoft.com/office/drawing/2014/main" val="20000"/>
                    </a:ext>
                  </a:extLst>
                </a:gridCol>
                <a:gridCol w="909509">
                  <a:extLst>
                    <a:ext uri="{9D8B030D-6E8A-4147-A177-3AD203B41FA5}">
                      <a16:colId xmlns:a16="http://schemas.microsoft.com/office/drawing/2014/main" val="20001"/>
                    </a:ext>
                  </a:extLst>
                </a:gridCol>
              </a:tblGrid>
              <a:tr h="1901644">
                <a:tc>
                  <a:txBody>
                    <a:bodyPr/>
                    <a:lstStyle/>
                    <a:p>
                      <a:pPr marL="0" indent="0">
                        <a:buFont typeface="Arial" panose="020B0604020202020204" pitchFamily="34" charset="0"/>
                        <a:buNone/>
                      </a:pPr>
                      <a:r>
                        <a:rPr lang="fr-FR" sz="1600" b="1" u="sng" kern="1200" dirty="0">
                          <a:solidFill>
                            <a:srgbClr val="FF0000"/>
                          </a:solidFill>
                          <a:effectLst/>
                          <a:latin typeface="+mn-lt"/>
                          <a:ea typeface="+mn-ea"/>
                          <a:cs typeface="+mn-cs"/>
                        </a:rPr>
                        <a:t>ENSEIGNEMENTS COMMUNS </a:t>
                      </a:r>
                      <a:r>
                        <a:rPr lang="fr-FR" sz="1600" b="1" kern="1200" dirty="0">
                          <a:solidFill>
                            <a:srgbClr val="FF0000"/>
                          </a:solidFill>
                          <a:effectLst/>
                          <a:latin typeface="+mn-lt"/>
                          <a:ea typeface="+mn-ea"/>
                          <a:cs typeface="+mn-cs"/>
                        </a:rPr>
                        <a:t>:</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Français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Histoire-géographie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LV1 et LV2 (enveloppe globalisée)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Éducation physique et sportive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Enseignement scientifique </a:t>
                      </a:r>
                      <a:r>
                        <a:rPr lang="fr-FR" sz="1600" b="0" kern="1200" smtClean="0">
                          <a:solidFill>
                            <a:schemeClr val="lt1"/>
                          </a:solidFill>
                          <a:effectLst/>
                          <a:latin typeface="+mn-lt"/>
                          <a:ea typeface="+mn-ea"/>
                          <a:cs typeface="+mn-cs"/>
                        </a:rPr>
                        <a:t>+mathématiques</a:t>
                      </a:r>
                    </a:p>
                    <a:p>
                      <a:pPr marL="285750" indent="-285750">
                        <a:buFont typeface="Arial" panose="020B0604020202020204" pitchFamily="34" charset="0"/>
                        <a:buChar char="•"/>
                      </a:pPr>
                      <a:r>
                        <a:rPr lang="fr-FR" sz="1600" b="0" kern="1200" smtClean="0">
                          <a:solidFill>
                            <a:schemeClr val="lt1"/>
                          </a:solidFill>
                          <a:effectLst/>
                          <a:latin typeface="+mn-lt"/>
                          <a:ea typeface="+mn-ea"/>
                          <a:cs typeface="+mn-cs"/>
                        </a:rPr>
                        <a:t>Enseignement </a:t>
                      </a:r>
                      <a:r>
                        <a:rPr lang="fr-FR" sz="1600" b="0" kern="1200" dirty="0">
                          <a:solidFill>
                            <a:schemeClr val="lt1"/>
                          </a:solidFill>
                          <a:effectLst/>
                          <a:latin typeface="+mn-lt"/>
                          <a:ea typeface="+mn-ea"/>
                          <a:cs typeface="+mn-cs"/>
                        </a:rPr>
                        <a:t>moral et </a:t>
                      </a:r>
                      <a:r>
                        <a:rPr lang="fr-FR" sz="1600" b="0" kern="1200" dirty="0" smtClean="0">
                          <a:solidFill>
                            <a:schemeClr val="lt1"/>
                          </a:solidFill>
                          <a:effectLst/>
                          <a:latin typeface="+mn-lt"/>
                          <a:ea typeface="+mn-ea"/>
                          <a:cs typeface="+mn-cs"/>
                        </a:rPr>
                        <a:t>civique</a:t>
                      </a:r>
                    </a:p>
                  </a:txBody>
                  <a:tcPr marL="91439" marR="91439" marT="45702" marB="45702">
                    <a:solidFill>
                      <a:schemeClr val="accent5">
                        <a:lumMod val="60000"/>
                        <a:lumOff val="40000"/>
                      </a:schemeClr>
                    </a:solidFill>
                  </a:tcPr>
                </a:tc>
                <a:tc>
                  <a:txBody>
                    <a:bodyPr/>
                    <a:lstStyle/>
                    <a:p>
                      <a:endParaRPr lang="fr-FR" sz="1600" b="0" dirty="0"/>
                    </a:p>
                    <a:p>
                      <a:r>
                        <a:rPr lang="fr-FR" sz="1600" b="0" dirty="0" smtClean="0"/>
                        <a:t>4H</a:t>
                      </a:r>
                    </a:p>
                    <a:p>
                      <a:r>
                        <a:rPr lang="fr-FR" sz="1600" b="0" dirty="0" smtClean="0"/>
                        <a:t>3H</a:t>
                      </a:r>
                    </a:p>
                    <a:p>
                      <a:r>
                        <a:rPr lang="fr-FR" sz="1600" b="0" dirty="0" smtClean="0"/>
                        <a:t>4H30</a:t>
                      </a:r>
                    </a:p>
                    <a:p>
                      <a:r>
                        <a:rPr lang="fr-FR" sz="1600" b="0" dirty="0" smtClean="0"/>
                        <a:t>2 h</a:t>
                      </a:r>
                    </a:p>
                    <a:p>
                      <a:r>
                        <a:rPr lang="fr-FR" sz="1100" b="0" dirty="0" smtClean="0"/>
                        <a:t>2Hou 3H30</a:t>
                      </a:r>
                    </a:p>
                    <a:p>
                      <a:endParaRPr lang="fr-FR" sz="1100" b="0" dirty="0" smtClean="0"/>
                    </a:p>
                    <a:p>
                      <a:r>
                        <a:rPr lang="fr-FR" sz="1200" b="0" dirty="0" smtClean="0"/>
                        <a:t>18 H/an</a:t>
                      </a:r>
                    </a:p>
                  </a:txBody>
                  <a:tcPr marL="91439" marR="91439" marT="45702" marB="45702">
                    <a:solidFill>
                      <a:schemeClr val="accent5">
                        <a:lumMod val="60000"/>
                        <a:lumOff val="40000"/>
                      </a:schemeClr>
                    </a:solidFill>
                  </a:tcPr>
                </a:tc>
                <a:extLst>
                  <a:ext uri="{0D108BD9-81ED-4DB2-BD59-A6C34878D82A}">
                    <a16:rowId xmlns:a16="http://schemas.microsoft.com/office/drawing/2014/main" val="10000"/>
                  </a:ext>
                </a:extLst>
              </a:tr>
              <a:tr h="4872040">
                <a:tc>
                  <a:txBody>
                    <a:bodyPr/>
                    <a:lstStyle/>
                    <a:p>
                      <a:r>
                        <a:rPr lang="fr-FR" sz="1600" b="1" u="sng" dirty="0">
                          <a:solidFill>
                            <a:srgbClr val="FF0000"/>
                          </a:solidFill>
                        </a:rPr>
                        <a:t>3 ENSEIGNEMENTS DE SPÉCIALITÉ </a:t>
                      </a:r>
                      <a:r>
                        <a:rPr lang="fr-FR" sz="1600" b="1" dirty="0">
                          <a:solidFill>
                            <a:srgbClr val="FF0000"/>
                          </a:solidFill>
                        </a:rPr>
                        <a:t>:</a:t>
                      </a:r>
                    </a:p>
                    <a:p>
                      <a:pPr marL="285750" indent="-285750">
                        <a:buFont typeface="Arial" panose="020B0604020202020204" pitchFamily="34" charset="0"/>
                        <a:buChar char="•"/>
                      </a:pPr>
                      <a:r>
                        <a:rPr lang="fr-FR" sz="1600" kern="1200" dirty="0" smtClean="0">
                          <a:solidFill>
                            <a:schemeClr val="dk1"/>
                          </a:solidFill>
                          <a:effectLst/>
                          <a:latin typeface="+mn-lt"/>
                          <a:ea typeface="+mn-ea"/>
                          <a:cs typeface="+mn-cs"/>
                        </a:rPr>
                        <a:t>Arts (arts plastiques, arts du cirque, cinéma- audiovisuel, danse, histoire des arts, musique ou théâtre) </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smtClean="0">
                          <a:solidFill>
                            <a:schemeClr val="dk1"/>
                          </a:solidFill>
                          <a:effectLst/>
                          <a:latin typeface="+mn-lt"/>
                          <a:ea typeface="+mn-ea"/>
                          <a:cs typeface="+mn-cs"/>
                        </a:rPr>
                        <a:t>Biologie-écologie</a:t>
                      </a:r>
                    </a:p>
                    <a:p>
                      <a:pPr marL="285750" indent="-285750">
                        <a:buFont typeface="Arial" panose="020B0604020202020204" pitchFamily="34" charset="0"/>
                        <a:buChar char="•"/>
                      </a:pPr>
                      <a:r>
                        <a:rPr lang="fr-FR" sz="1600" kern="1200" dirty="0" smtClean="0">
                          <a:solidFill>
                            <a:schemeClr val="dk1"/>
                          </a:solidFill>
                          <a:effectLst/>
                          <a:latin typeface="+mn-lt"/>
                          <a:ea typeface="+mn-ea"/>
                          <a:cs typeface="+mn-cs"/>
                        </a:rPr>
                        <a:t>Education physique , pratiques et cultures sportives</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a:solidFill>
                            <a:schemeClr val="dk1"/>
                          </a:solidFill>
                          <a:effectLst/>
                          <a:latin typeface="+mn-lt"/>
                          <a:ea typeface="+mn-ea"/>
                          <a:cs typeface="+mn-cs"/>
                        </a:rPr>
                        <a:t>Histoire-géographie, géopolitique et sciences politiques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Humanités, littérature et philosophie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Langues, littératures et cultures </a:t>
                      </a:r>
                      <a:r>
                        <a:rPr lang="fr-FR" sz="1600" kern="1200" dirty="0" smtClean="0">
                          <a:solidFill>
                            <a:schemeClr val="dk1"/>
                          </a:solidFill>
                          <a:effectLst/>
                          <a:latin typeface="+mn-lt"/>
                          <a:ea typeface="+mn-ea"/>
                          <a:cs typeface="+mn-cs"/>
                        </a:rPr>
                        <a:t>étrangères  et régionales</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Littérature et LCA</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Mathématiques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Numérique et sciences informatiques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Physique-chimie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la vie et de la Terre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l’ingénieur</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économiques et sociales</a:t>
                      </a:r>
                      <a:endParaRPr lang="fr-FR" sz="1600" dirty="0"/>
                    </a:p>
                  </a:txBody>
                  <a:tcPr marL="91439" marR="91439" marT="45702" marB="45702"/>
                </a:tc>
                <a:tc>
                  <a:txBody>
                    <a:bodyPr/>
                    <a:lstStyle/>
                    <a:p>
                      <a:endParaRPr lang="fr-FR" sz="1600" dirty="0"/>
                    </a:p>
                    <a:p>
                      <a:r>
                        <a:rPr lang="fr-FR" sz="1600" dirty="0"/>
                        <a:t>  4 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600" dirty="0"/>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6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6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6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600" dirty="0" smtClean="0"/>
                        <a:t>4H</a:t>
                      </a:r>
                    </a:p>
                  </a:txBody>
                  <a:tcPr marL="91439" marR="91439" marT="45702" marB="45702"/>
                </a:tc>
                <a:extLst>
                  <a:ext uri="{0D108BD9-81ED-4DB2-BD59-A6C34878D82A}">
                    <a16:rowId xmlns:a16="http://schemas.microsoft.com/office/drawing/2014/main" val="10001"/>
                  </a:ext>
                </a:extLst>
              </a:tr>
              <a:tr h="848647">
                <a:tc>
                  <a:txBody>
                    <a:bodyPr/>
                    <a:lstStyle/>
                    <a:p>
                      <a:r>
                        <a:rPr lang="fr-FR" sz="1600" kern="1200" dirty="0">
                          <a:solidFill>
                            <a:schemeClr val="dk1"/>
                          </a:solidFill>
                          <a:effectLst/>
                          <a:latin typeface="+mn-lt"/>
                          <a:ea typeface="+mn-ea"/>
                          <a:cs typeface="+mn-cs"/>
                        </a:rPr>
                        <a:t>Accompagnement personnalisé</a:t>
                      </a:r>
                    </a:p>
                    <a:p>
                      <a:r>
                        <a:rPr lang="fr-FR" sz="1600" kern="1200" dirty="0">
                          <a:solidFill>
                            <a:schemeClr val="dk1"/>
                          </a:solidFill>
                          <a:effectLst/>
                          <a:latin typeface="+mn-lt"/>
                          <a:ea typeface="+mn-ea"/>
                          <a:cs typeface="+mn-cs"/>
                        </a:rPr>
                        <a:t>Accompagnement au choix de l’orientation </a:t>
                      </a:r>
                    </a:p>
                    <a:p>
                      <a:r>
                        <a:rPr lang="fr-FR" sz="1600" kern="1200" dirty="0">
                          <a:solidFill>
                            <a:schemeClr val="dk1"/>
                          </a:solidFill>
                          <a:effectLst/>
                          <a:latin typeface="+mn-lt"/>
                          <a:ea typeface="+mn-ea"/>
                          <a:cs typeface="+mn-cs"/>
                        </a:rPr>
                        <a:t>Heures de vie de classe</a:t>
                      </a:r>
                      <a:endParaRPr lang="fr-FR" sz="1600" dirty="0"/>
                    </a:p>
                  </a:txBody>
                  <a:tcPr marL="91439" marR="91439" marT="45702" marB="45702"/>
                </a:tc>
                <a:tc>
                  <a:txBody>
                    <a:bodyPr/>
                    <a:lstStyle/>
                    <a:p>
                      <a:endParaRPr lang="fr-FR" sz="1600" dirty="0"/>
                    </a:p>
                    <a:p>
                      <a:r>
                        <a:rPr lang="fr-FR" sz="1600" dirty="0"/>
                        <a:t>54 h/an</a:t>
                      </a:r>
                    </a:p>
                  </a:txBody>
                  <a:tcPr marL="91439" marR="91439" marT="45702" marB="45702"/>
                </a:tc>
                <a:extLst>
                  <a:ext uri="{0D108BD9-81ED-4DB2-BD59-A6C34878D82A}">
                    <a16:rowId xmlns:a16="http://schemas.microsoft.com/office/drawing/2014/main" val="10002"/>
                  </a:ext>
                </a:extLst>
              </a:tr>
              <a:tr h="382259">
                <a:tc>
                  <a:txBody>
                    <a:bodyPr/>
                    <a:lstStyle/>
                    <a:p>
                      <a:r>
                        <a:rPr lang="fr-FR" sz="1600" i="1" dirty="0"/>
                        <a:t>+ éventuellement 1 enseignement optionnel</a:t>
                      </a:r>
                    </a:p>
                  </a:txBody>
                  <a:tcPr marL="91439" marR="91439" marT="45702" marB="45702"/>
                </a:tc>
                <a:tc>
                  <a:txBody>
                    <a:bodyPr/>
                    <a:lstStyle/>
                    <a:p>
                      <a:r>
                        <a:rPr lang="fr-FR" sz="1600" i="1" dirty="0"/>
                        <a:t> 3 h</a:t>
                      </a:r>
                    </a:p>
                  </a:txBody>
                  <a:tcPr marL="91439" marR="91439" marT="45702" marB="45702"/>
                </a:tc>
                <a:extLst>
                  <a:ext uri="{0D108BD9-81ED-4DB2-BD59-A6C34878D82A}">
                    <a16:rowId xmlns:a16="http://schemas.microsoft.com/office/drawing/2014/main" val="10003"/>
                  </a:ext>
                </a:extLst>
              </a:tr>
            </a:tbl>
          </a:graphicData>
        </a:graphic>
      </p:graphicFrame>
      <p:sp>
        <p:nvSpPr>
          <p:cNvPr id="21523" name="ZoneTexte 4"/>
          <p:cNvSpPr txBox="1">
            <a:spLocks noChangeArrowheads="1"/>
          </p:cNvSpPr>
          <p:nvPr/>
        </p:nvSpPr>
        <p:spPr bwMode="auto">
          <a:xfrm>
            <a:off x="0" y="63500"/>
            <a:ext cx="70881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fr-FR" altLang="fr-FR" sz="2400" b="1">
                <a:solidFill>
                  <a:srgbClr val="FF0000"/>
                </a:solidFill>
                <a:cs typeface="Arial" panose="020B0604020202020204" pitchFamily="34" charset="0"/>
              </a:rPr>
              <a:t>HORAIRES DU CYCLE TERMINAL DE LA VOIE GENERALE</a:t>
            </a:r>
          </a:p>
        </p:txBody>
      </p:sp>
      <p:graphicFrame>
        <p:nvGraphicFramePr>
          <p:cNvPr id="6" name="Tableau 5"/>
          <p:cNvGraphicFramePr>
            <a:graphicFrameLocks noGrp="1"/>
          </p:cNvGraphicFramePr>
          <p:nvPr>
            <p:extLst>
              <p:ext uri="{D42A27DB-BD31-4B8C-83A1-F6EECF244321}">
                <p14:modId xmlns:p14="http://schemas.microsoft.com/office/powerpoint/2010/main" val="4096363103"/>
              </p:ext>
            </p:extLst>
          </p:nvPr>
        </p:nvGraphicFramePr>
        <p:xfrm>
          <a:off x="6200775" y="604838"/>
          <a:ext cx="5991225" cy="7472404"/>
        </p:xfrm>
        <a:graphic>
          <a:graphicData uri="http://schemas.openxmlformats.org/drawingml/2006/table">
            <a:tbl>
              <a:tblPr firstRow="1" bandRow="1">
                <a:tableStyleId>{5C22544A-7EE6-4342-B048-85BDC9FD1C3A}</a:tableStyleId>
              </a:tblPr>
              <a:tblGrid>
                <a:gridCol w="5039319">
                  <a:extLst>
                    <a:ext uri="{9D8B030D-6E8A-4147-A177-3AD203B41FA5}">
                      <a16:colId xmlns:a16="http://schemas.microsoft.com/office/drawing/2014/main" val="20000"/>
                    </a:ext>
                  </a:extLst>
                </a:gridCol>
                <a:gridCol w="951906">
                  <a:extLst>
                    <a:ext uri="{9D8B030D-6E8A-4147-A177-3AD203B41FA5}">
                      <a16:colId xmlns:a16="http://schemas.microsoft.com/office/drawing/2014/main" val="20001"/>
                    </a:ext>
                  </a:extLst>
                </a:gridCol>
              </a:tblGrid>
              <a:tr h="1798271">
                <a:tc>
                  <a:txBody>
                    <a:bodyPr/>
                    <a:lstStyle/>
                    <a:p>
                      <a:r>
                        <a:rPr lang="fr-FR" sz="1600" u="sng" dirty="0">
                          <a:solidFill>
                            <a:srgbClr val="FF0000"/>
                          </a:solidFill>
                        </a:rPr>
                        <a:t>ENSEIGNEMENTS COMMUNS </a:t>
                      </a:r>
                      <a:r>
                        <a:rPr lang="fr-FR" sz="1600" dirty="0">
                          <a:solidFill>
                            <a:srgbClr val="FF0000"/>
                          </a:solidFill>
                        </a:rPr>
                        <a:t>:</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Philosophie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Histoire-géographie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LV1 et LV2 (enveloppe globalisée)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Éducation </a:t>
                      </a:r>
                      <a:r>
                        <a:rPr lang="fr-FR" sz="1600" b="0" kern="1200" dirty="0" smtClean="0">
                          <a:solidFill>
                            <a:schemeClr val="lt1"/>
                          </a:solidFill>
                          <a:effectLst/>
                          <a:latin typeface="+mn-lt"/>
                          <a:ea typeface="+mn-ea"/>
                          <a:cs typeface="+mn-cs"/>
                        </a:rPr>
                        <a:t>physique et sportive</a:t>
                      </a:r>
                    </a:p>
                    <a:p>
                      <a:pPr marL="285750" indent="-285750">
                        <a:buFont typeface="Arial" panose="020B0604020202020204" pitchFamily="34" charset="0"/>
                        <a:buChar char="•"/>
                      </a:pPr>
                      <a:r>
                        <a:rPr lang="fr-FR" sz="1600" b="0" kern="1200" dirty="0" smtClean="0">
                          <a:solidFill>
                            <a:schemeClr val="lt1"/>
                          </a:solidFill>
                          <a:effectLst/>
                          <a:latin typeface="+mn-lt"/>
                          <a:ea typeface="+mn-ea"/>
                          <a:cs typeface="+mn-cs"/>
                        </a:rPr>
                        <a:t>Enseignement </a:t>
                      </a:r>
                      <a:r>
                        <a:rPr lang="fr-FR" sz="1600" b="0" kern="1200" dirty="0">
                          <a:solidFill>
                            <a:schemeClr val="lt1"/>
                          </a:solidFill>
                          <a:effectLst/>
                          <a:latin typeface="+mn-lt"/>
                          <a:ea typeface="+mn-ea"/>
                          <a:cs typeface="+mn-cs"/>
                        </a:rPr>
                        <a:t>moral et </a:t>
                      </a:r>
                      <a:r>
                        <a:rPr lang="fr-FR" sz="1600" b="0" kern="1200" dirty="0" smtClean="0">
                          <a:solidFill>
                            <a:schemeClr val="lt1"/>
                          </a:solidFill>
                          <a:effectLst/>
                          <a:latin typeface="+mn-lt"/>
                          <a:ea typeface="+mn-ea"/>
                          <a:cs typeface="+mn-cs"/>
                        </a:rPr>
                        <a:t>civique</a:t>
                      </a:r>
                    </a:p>
                    <a:p>
                      <a:pPr marL="285750" indent="-285750">
                        <a:buFont typeface="Arial" panose="020B0604020202020204" pitchFamily="34" charset="0"/>
                        <a:buChar char="•"/>
                      </a:pPr>
                      <a:r>
                        <a:rPr lang="fr-FR" sz="1600" b="0" kern="1200" dirty="0" smtClean="0">
                          <a:solidFill>
                            <a:schemeClr val="lt1"/>
                          </a:solidFill>
                          <a:effectLst/>
                          <a:latin typeface="+mn-lt"/>
                          <a:ea typeface="+mn-ea"/>
                          <a:cs typeface="+mn-cs"/>
                        </a:rPr>
                        <a:t>Enseignement scientifique </a:t>
                      </a:r>
                    </a:p>
                  </a:txBody>
                  <a:tcPr marL="91439" marR="91439" marT="45702" marB="45702">
                    <a:solidFill>
                      <a:schemeClr val="accent5">
                        <a:lumMod val="60000"/>
                        <a:lumOff val="40000"/>
                      </a:schemeClr>
                    </a:solidFill>
                  </a:tcPr>
                </a:tc>
                <a:tc>
                  <a:txBody>
                    <a:bodyPr/>
                    <a:lstStyle/>
                    <a:p>
                      <a:endParaRPr lang="fr-FR" sz="1600" b="0" dirty="0" smtClean="0"/>
                    </a:p>
                    <a:p>
                      <a:r>
                        <a:rPr lang="fr-FR" sz="1600" b="0" dirty="0" smtClean="0"/>
                        <a:t>4h</a:t>
                      </a:r>
                    </a:p>
                    <a:p>
                      <a:r>
                        <a:rPr lang="fr-FR" sz="1600" b="0" dirty="0" smtClean="0"/>
                        <a:t>3H</a:t>
                      </a:r>
                    </a:p>
                    <a:p>
                      <a:r>
                        <a:rPr lang="fr-FR" sz="1600" b="0" dirty="0" smtClean="0"/>
                        <a:t>4H</a:t>
                      </a:r>
                      <a:endParaRPr lang="fr-FR" sz="1600" b="0" dirty="0"/>
                    </a:p>
                    <a:p>
                      <a:r>
                        <a:rPr lang="fr-FR" sz="1600" b="0" dirty="0" smtClean="0"/>
                        <a:t>2H </a:t>
                      </a:r>
                    </a:p>
                    <a:p>
                      <a:r>
                        <a:rPr lang="fr-FR" sz="1600" b="0" dirty="0" smtClean="0"/>
                        <a:t>18 h/an</a:t>
                      </a:r>
                    </a:p>
                    <a:p>
                      <a:r>
                        <a:rPr lang="fr-FR" sz="1600" b="0" dirty="0" smtClean="0"/>
                        <a:t>2H</a:t>
                      </a:r>
                      <a:endParaRPr lang="fr-FR" sz="1600" b="0" dirty="0"/>
                    </a:p>
                  </a:txBody>
                  <a:tcPr marL="91439" marR="91439" marT="45702" marB="45702">
                    <a:solidFill>
                      <a:schemeClr val="accent5">
                        <a:lumMod val="60000"/>
                        <a:lumOff val="40000"/>
                      </a:schemeClr>
                    </a:solidFill>
                  </a:tcPr>
                </a:tc>
                <a:extLst>
                  <a:ext uri="{0D108BD9-81ED-4DB2-BD59-A6C34878D82A}">
                    <a16:rowId xmlns:a16="http://schemas.microsoft.com/office/drawing/2014/main" val="10000"/>
                  </a:ext>
                </a:extLst>
              </a:tr>
              <a:tr h="3261301">
                <a:tc>
                  <a:txBody>
                    <a:bodyPr/>
                    <a:lstStyle/>
                    <a:p>
                      <a:r>
                        <a:rPr lang="fr-FR" sz="1600" b="1" u="sng" dirty="0">
                          <a:solidFill>
                            <a:srgbClr val="FF0000"/>
                          </a:solidFill>
                        </a:rPr>
                        <a:t>2 ENSEIGNEMENTS DE SPÉCIALITÉ</a:t>
                      </a:r>
                      <a:r>
                        <a:rPr lang="fr-FR" sz="1600" b="1" u="none" dirty="0">
                          <a:solidFill>
                            <a:srgbClr val="FF0000"/>
                          </a:solidFill>
                        </a:rPr>
                        <a:t> </a:t>
                      </a:r>
                      <a:r>
                        <a:rPr lang="fr-FR" sz="1400" dirty="0">
                          <a:solidFill>
                            <a:srgbClr val="FF0000"/>
                          </a:solidFill>
                        </a:rPr>
                        <a:t>parmi ceux choisis en 1</a:t>
                      </a:r>
                      <a:r>
                        <a:rPr lang="fr-FR" sz="1400" baseline="30000" dirty="0">
                          <a:solidFill>
                            <a:srgbClr val="FF0000"/>
                          </a:solidFill>
                        </a:rPr>
                        <a:t>re </a:t>
                      </a:r>
                      <a:r>
                        <a:rPr lang="fr-FR" sz="1400" dirty="0">
                          <a:solidFill>
                            <a:srgbClr val="FF0000"/>
                          </a:solidFill>
                        </a:rPr>
                        <a:t>:</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Arts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Biologie-écologie </a:t>
                      </a:r>
                      <a:endParaRPr lang="fr-FR" sz="1600" kern="1200" dirty="0" smtClean="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smtClean="0">
                          <a:solidFill>
                            <a:schemeClr val="dk1"/>
                          </a:solidFill>
                          <a:effectLst/>
                          <a:latin typeface="+mn-lt"/>
                          <a:ea typeface="+mn-ea"/>
                          <a:cs typeface="+mn-cs"/>
                        </a:rPr>
                        <a:t>Education physique, pratiques et cultures sportives</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a:solidFill>
                            <a:schemeClr val="dk1"/>
                          </a:solidFill>
                          <a:effectLst/>
                          <a:latin typeface="+mn-lt"/>
                          <a:ea typeface="+mn-ea"/>
                          <a:cs typeface="+mn-cs"/>
                        </a:rPr>
                        <a:t>Histoire-géographie, géopolitique et sciences politiques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Humanités, littérature et philosophie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Langues, littératures et cultures étrangères </a:t>
                      </a:r>
                      <a:r>
                        <a:rPr lang="fr-FR" sz="1600" kern="1200" dirty="0" smtClean="0">
                          <a:solidFill>
                            <a:schemeClr val="dk1"/>
                          </a:solidFill>
                          <a:effectLst/>
                          <a:latin typeface="+mn-lt"/>
                          <a:ea typeface="+mn-ea"/>
                          <a:cs typeface="+mn-cs"/>
                        </a:rPr>
                        <a:t>et régionales</a:t>
                      </a:r>
                      <a:endParaRPr lang="fr-FR" sz="1600" kern="1200" dirty="0">
                        <a:solidFill>
                          <a:schemeClr val="dk1"/>
                        </a:solidFill>
                        <a:effectLst/>
                        <a:latin typeface="+mn-lt"/>
                        <a:ea typeface="+mn-ea"/>
                        <a:cs typeface="+mn-cs"/>
                      </a:endParaRP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Littérature et LCA</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Mathématiques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Numérique et sciences informatiques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Physique-chimie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la vie et de la Terre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l’ingénieur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économiques et sociales</a:t>
                      </a:r>
                      <a:endParaRPr lang="fr-FR" sz="1600" dirty="0"/>
                    </a:p>
                  </a:txBody>
                  <a:tcPr marL="91439" marR="91439" marT="45702" marB="45702"/>
                </a:tc>
                <a:tc>
                  <a:txBody>
                    <a:bodyPr/>
                    <a:lstStyle/>
                    <a:p>
                      <a:endParaRPr lang="fr-FR" sz="1600" dirty="0"/>
                    </a:p>
                    <a:p>
                      <a:r>
                        <a:rPr lang="fr-FR" sz="1600" dirty="0"/>
                        <a:t> </a:t>
                      </a:r>
                      <a:endParaRPr lang="fr-FR" sz="1600" dirty="0" smtClean="0"/>
                    </a:p>
                    <a:p>
                      <a:r>
                        <a:rPr lang="fr-FR" sz="1600" dirty="0" smtClean="0"/>
                        <a:t>  </a:t>
                      </a:r>
                      <a:r>
                        <a:rPr lang="fr-FR" sz="1600" dirty="0"/>
                        <a:t>6 h</a:t>
                      </a:r>
                    </a:p>
                    <a:p>
                      <a:r>
                        <a:rPr lang="fr-FR" sz="1600" dirty="0"/>
                        <a:t>  6 h</a:t>
                      </a:r>
                    </a:p>
                    <a:p>
                      <a:r>
                        <a:rPr lang="fr-FR" sz="1600" dirty="0"/>
                        <a:t>  6 </a:t>
                      </a:r>
                      <a:r>
                        <a:rPr lang="fr-FR" sz="1600" dirty="0" smtClean="0"/>
                        <a:t>h</a:t>
                      </a:r>
                    </a:p>
                    <a:p>
                      <a:endParaRPr lang="fr-FR" sz="1600" dirty="0" smtClean="0"/>
                    </a:p>
                    <a:p>
                      <a:r>
                        <a:rPr lang="fr-FR" sz="1600" dirty="0" smtClean="0"/>
                        <a:t>  </a:t>
                      </a:r>
                      <a:r>
                        <a:rPr lang="fr-FR" sz="1600" dirty="0"/>
                        <a:t>6 h</a:t>
                      </a:r>
                    </a:p>
                    <a:p>
                      <a:r>
                        <a:rPr lang="fr-FR" sz="1600" dirty="0"/>
                        <a:t> </a:t>
                      </a:r>
                      <a:endParaRPr lang="fr-FR" sz="1600" dirty="0" smtClean="0"/>
                    </a:p>
                    <a:p>
                      <a:r>
                        <a:rPr lang="fr-FR" sz="1600" dirty="0" smtClean="0"/>
                        <a:t>  </a:t>
                      </a:r>
                      <a:r>
                        <a:rPr lang="fr-FR" sz="1600" dirty="0"/>
                        <a:t>6 h </a:t>
                      </a:r>
                    </a:p>
                    <a:p>
                      <a:r>
                        <a:rPr lang="fr-FR" sz="1600" dirty="0"/>
                        <a:t>  6 h</a:t>
                      </a:r>
                    </a:p>
                    <a:p>
                      <a:r>
                        <a:rPr lang="fr-FR" sz="1600" dirty="0"/>
                        <a:t> </a:t>
                      </a:r>
                      <a:endParaRPr lang="fr-FR" sz="1600" dirty="0" smtClean="0"/>
                    </a:p>
                    <a:p>
                      <a:r>
                        <a:rPr lang="fr-FR" sz="1600" dirty="0" smtClean="0"/>
                        <a:t>  </a:t>
                      </a:r>
                      <a:r>
                        <a:rPr lang="fr-FR" sz="1600" dirty="0"/>
                        <a:t>6 h</a:t>
                      </a:r>
                    </a:p>
                    <a:p>
                      <a:r>
                        <a:rPr lang="fr-FR" sz="1600" dirty="0"/>
                        <a:t>  6 h</a:t>
                      </a:r>
                    </a:p>
                    <a:p>
                      <a:r>
                        <a:rPr lang="fr-FR" sz="1600" dirty="0"/>
                        <a:t>  6 h</a:t>
                      </a:r>
                    </a:p>
                    <a:p>
                      <a:r>
                        <a:rPr lang="fr-FR" sz="1600" dirty="0"/>
                        <a:t>  6 h</a:t>
                      </a:r>
                    </a:p>
                    <a:p>
                      <a:r>
                        <a:rPr lang="fr-FR" sz="1600" dirty="0"/>
                        <a:t>  6 h</a:t>
                      </a:r>
                    </a:p>
                    <a:p>
                      <a:r>
                        <a:rPr lang="fr-FR" sz="1600" dirty="0"/>
                        <a:t>  6 </a:t>
                      </a:r>
                      <a:r>
                        <a:rPr lang="fr-FR" sz="1600" dirty="0" smtClean="0"/>
                        <a:t>h</a:t>
                      </a:r>
                    </a:p>
                    <a:p>
                      <a:r>
                        <a:rPr lang="fr-FR" sz="1600" dirty="0" smtClean="0"/>
                        <a:t>  6h</a:t>
                      </a:r>
                    </a:p>
                  </a:txBody>
                  <a:tcPr marL="91439" marR="91439" marT="45702" marB="45702"/>
                </a:tc>
                <a:extLst>
                  <a:ext uri="{0D108BD9-81ED-4DB2-BD59-A6C34878D82A}">
                    <a16:rowId xmlns:a16="http://schemas.microsoft.com/office/drawing/2014/main" val="10001"/>
                  </a:ext>
                </a:extLst>
              </a:tr>
              <a:tr h="822918">
                <a:tc>
                  <a:txBody>
                    <a:bodyPr/>
                    <a:lstStyle/>
                    <a:p>
                      <a:r>
                        <a:rPr lang="fr-FR" sz="1600" kern="1200" dirty="0">
                          <a:solidFill>
                            <a:schemeClr val="dk1"/>
                          </a:solidFill>
                          <a:effectLst/>
                          <a:latin typeface="+mn-lt"/>
                          <a:ea typeface="+mn-ea"/>
                          <a:cs typeface="+mn-cs"/>
                        </a:rPr>
                        <a:t>Accompagnement personnalisé </a:t>
                      </a:r>
                    </a:p>
                    <a:p>
                      <a:r>
                        <a:rPr lang="fr-FR" sz="1600" kern="1200" dirty="0">
                          <a:solidFill>
                            <a:schemeClr val="dk1"/>
                          </a:solidFill>
                          <a:effectLst/>
                          <a:latin typeface="+mn-lt"/>
                          <a:ea typeface="+mn-ea"/>
                          <a:cs typeface="+mn-cs"/>
                        </a:rPr>
                        <a:t>Accompagnement au choix de l’orientation </a:t>
                      </a:r>
                    </a:p>
                    <a:p>
                      <a:r>
                        <a:rPr lang="fr-FR" sz="1600" kern="1200" dirty="0">
                          <a:solidFill>
                            <a:schemeClr val="dk1"/>
                          </a:solidFill>
                          <a:effectLst/>
                          <a:latin typeface="+mn-lt"/>
                          <a:ea typeface="+mn-ea"/>
                          <a:cs typeface="+mn-cs"/>
                        </a:rPr>
                        <a:t>Heures de vie de classe</a:t>
                      </a:r>
                      <a:endParaRPr lang="fr-FR" sz="1600" dirty="0"/>
                    </a:p>
                  </a:txBody>
                  <a:tcPr marL="91439" marR="91439" marT="45702" marB="45702"/>
                </a:tc>
                <a:tc>
                  <a:txBody>
                    <a:bodyPr/>
                    <a:lstStyle/>
                    <a:p>
                      <a:endParaRPr lang="fr-FR" sz="1800" dirty="0"/>
                    </a:p>
                    <a:p>
                      <a:r>
                        <a:rPr lang="fr-FR" sz="1600" dirty="0"/>
                        <a:t>54 h/an</a:t>
                      </a:r>
                    </a:p>
                  </a:txBody>
                  <a:tcPr marL="91439" marR="91439" marT="45702" marB="45702"/>
                </a:tc>
                <a:extLst>
                  <a:ext uri="{0D108BD9-81ED-4DB2-BD59-A6C34878D82A}">
                    <a16:rowId xmlns:a16="http://schemas.microsoft.com/office/drawing/2014/main" val="10002"/>
                  </a:ext>
                </a:extLst>
              </a:tr>
              <a:tr h="370672">
                <a:tc>
                  <a:txBody>
                    <a:bodyPr/>
                    <a:lstStyle/>
                    <a:p>
                      <a:r>
                        <a:rPr lang="fr-FR" sz="1600" i="1" dirty="0"/>
                        <a:t>+ éventuellement </a:t>
                      </a:r>
                      <a:r>
                        <a:rPr lang="fr-FR" sz="1600" i="1" dirty="0" smtClean="0"/>
                        <a:t>1enseignement optionnel</a:t>
                      </a:r>
                      <a:endParaRPr lang="fr-FR" sz="1600" i="1" dirty="0"/>
                    </a:p>
                  </a:txBody>
                  <a:tcPr marL="91439" marR="91439" marT="45702" marB="45702"/>
                </a:tc>
                <a:tc>
                  <a:txBody>
                    <a:bodyPr/>
                    <a:lstStyle/>
                    <a:p>
                      <a:r>
                        <a:rPr lang="fr-FR" sz="1600" i="1" dirty="0"/>
                        <a:t> 3 h</a:t>
                      </a:r>
                    </a:p>
                  </a:txBody>
                  <a:tcPr marL="91439" marR="91439" marT="45702" marB="45702"/>
                </a:tc>
                <a:extLst>
                  <a:ext uri="{0D108BD9-81ED-4DB2-BD59-A6C34878D82A}">
                    <a16:rowId xmlns:a16="http://schemas.microsoft.com/office/drawing/2014/main" val="10003"/>
                  </a:ext>
                </a:extLst>
              </a:tr>
            </a:tbl>
          </a:graphicData>
        </a:graphic>
      </p:graphicFrame>
      <p:sp>
        <p:nvSpPr>
          <p:cNvPr id="8" name="Ellipse 7"/>
          <p:cNvSpPr/>
          <p:nvPr/>
        </p:nvSpPr>
        <p:spPr>
          <a:xfrm>
            <a:off x="3686175" y="663575"/>
            <a:ext cx="1336675" cy="52387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FR" sz="2000" b="1" dirty="0"/>
              <a:t>En 1</a:t>
            </a:r>
            <a:r>
              <a:rPr lang="fr-FR" sz="2000" b="1" baseline="30000" dirty="0"/>
              <a:t>re</a:t>
            </a:r>
          </a:p>
        </p:txBody>
      </p:sp>
      <p:sp>
        <p:nvSpPr>
          <p:cNvPr id="9" name="Ellipse 8"/>
          <p:cNvSpPr/>
          <p:nvPr/>
        </p:nvSpPr>
        <p:spPr>
          <a:xfrm>
            <a:off x="9901238" y="668338"/>
            <a:ext cx="1254125" cy="519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FR" sz="2000" b="1" dirty="0"/>
              <a:t>En </a:t>
            </a:r>
            <a:r>
              <a:rPr lang="fr-FR" sz="2000" b="1" dirty="0" err="1"/>
              <a:t>T</a:t>
            </a:r>
            <a:r>
              <a:rPr lang="fr-FR" sz="2000" b="1" baseline="30000" dirty="0" err="1"/>
              <a:t>le</a:t>
            </a:r>
            <a:endParaRPr lang="fr-FR" sz="2000" b="1" baseline="30000" dirty="0"/>
          </a:p>
        </p:txBody>
      </p:sp>
      <p:sp>
        <p:nvSpPr>
          <p:cNvPr id="10" name="ZoneTexte 9"/>
          <p:cNvSpPr txBox="1"/>
          <p:nvPr/>
        </p:nvSpPr>
        <p:spPr>
          <a:xfrm>
            <a:off x="8069263" y="11113"/>
            <a:ext cx="4122737" cy="368300"/>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générale et technologique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pic>
        <p:nvPicPr>
          <p:cNvPr id="16386" name="Picture 2" descr="Bac 2016 : les corrigés de l'épreuve de Français pour les séri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9452" y="369276"/>
            <a:ext cx="4448175" cy="5248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11755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5" y="1828801"/>
            <a:ext cx="8596668" cy="1842868"/>
          </a:xfrm>
        </p:spPr>
        <p:txBody>
          <a:bodyPr>
            <a:normAutofit/>
          </a:bodyPr>
          <a:lstStyle/>
          <a:p>
            <a:r>
              <a:rPr lang="fr-FR" b="1" dirty="0" smtClean="0"/>
              <a:t>ORIENTATION</a:t>
            </a:r>
            <a:r>
              <a:rPr lang="fr-FR" b="1" dirty="0"/>
              <a:t>,</a:t>
            </a:r>
            <a:r>
              <a:rPr lang="fr-FR" dirty="0"/>
              <a:t/>
            </a:r>
            <a:br>
              <a:rPr lang="fr-FR" dirty="0"/>
            </a:br>
            <a:r>
              <a:rPr lang="fr-FR" dirty="0"/>
              <a:t>AFFECTATION ET INSCRIPTION</a:t>
            </a:r>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14226152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3385" y="0"/>
            <a:ext cx="11488615" cy="6017032"/>
          </a:xfrm>
          <a:prstGeom prst="rect">
            <a:avLst/>
          </a:prstGeom>
          <a:solidFill>
            <a:schemeClr val="bg1"/>
          </a:solidFill>
        </p:spPr>
        <p:txBody>
          <a:bodyPr wrap="square">
            <a:spAutoFit/>
          </a:bodyPr>
          <a:lstStyle/>
          <a:p>
            <a:pPr algn="ctr" eaLnBrk="1" fontAlgn="auto" hangingPunct="1">
              <a:spcBef>
                <a:spcPts val="0"/>
              </a:spcBef>
              <a:spcAft>
                <a:spcPts val="0"/>
              </a:spcAft>
              <a:defRPr/>
            </a:pPr>
            <a:r>
              <a:rPr lang="fr-FR" altLang="fr-FR" sz="3200" b="1" dirty="0">
                <a:solidFill>
                  <a:srgbClr val="FF0000"/>
                </a:solidFill>
                <a:latin typeface="Arial Black" panose="020B0A04020102020204" pitchFamily="34" charset="0"/>
              </a:rPr>
              <a:t>ORIENTATION, AFFECTATION ET </a:t>
            </a:r>
            <a:r>
              <a:rPr lang="fr-FR" altLang="fr-FR" sz="3200" b="1" dirty="0" smtClean="0">
                <a:solidFill>
                  <a:srgbClr val="FF0000"/>
                </a:solidFill>
                <a:latin typeface="Arial Black" panose="020B0A04020102020204" pitchFamily="34" charset="0"/>
              </a:rPr>
              <a:t>INSCRIPTION</a:t>
            </a:r>
          </a:p>
          <a:p>
            <a:pPr algn="ctr" eaLnBrk="1" fontAlgn="auto" hangingPunct="1">
              <a:spcBef>
                <a:spcPts val="0"/>
              </a:spcBef>
              <a:spcAft>
                <a:spcPts val="0"/>
              </a:spcAft>
              <a:defRPr/>
            </a:pPr>
            <a:endParaRPr lang="fr-FR" altLang="fr-FR" sz="3200" b="1" dirty="0">
              <a:solidFill>
                <a:srgbClr val="FF0000"/>
              </a:solidFill>
              <a:latin typeface="Arial Black" panose="020B0A04020102020204" pitchFamily="34" charset="0"/>
            </a:endParaRPr>
          </a:p>
          <a:p>
            <a:pPr eaLnBrk="1" fontAlgn="auto" hangingPunct="1">
              <a:spcBef>
                <a:spcPts val="0"/>
              </a:spcBef>
              <a:spcAft>
                <a:spcPts val="0"/>
              </a:spcAft>
              <a:defRPr/>
            </a:pPr>
            <a:r>
              <a:rPr lang="fr-FR" altLang="fr-FR" sz="2000" b="1" dirty="0" smtClean="0">
                <a:solidFill>
                  <a:schemeClr val="accent5">
                    <a:lumMod val="50000"/>
                  </a:schemeClr>
                </a:solidFill>
                <a:latin typeface="+mn-lt"/>
              </a:rPr>
              <a:t>Fin 1</a:t>
            </a:r>
            <a:r>
              <a:rPr lang="fr-FR" altLang="fr-FR" sz="2000" b="1" baseline="30000" dirty="0" smtClean="0">
                <a:solidFill>
                  <a:schemeClr val="accent5">
                    <a:lumMod val="50000"/>
                  </a:schemeClr>
                </a:solidFill>
                <a:latin typeface="+mn-lt"/>
              </a:rPr>
              <a:t>er</a:t>
            </a:r>
            <a:r>
              <a:rPr lang="fr-FR" altLang="fr-FR" sz="2000" b="1" dirty="0" smtClean="0">
                <a:solidFill>
                  <a:schemeClr val="accent5">
                    <a:lumMod val="50000"/>
                  </a:schemeClr>
                </a:solidFill>
                <a:latin typeface="+mn-lt"/>
              </a:rPr>
              <a:t> semestre:</a:t>
            </a:r>
            <a:endParaRPr lang="fr-FR" altLang="fr-FR" sz="2000" b="1" dirty="0">
              <a:solidFill>
                <a:schemeClr val="accent5">
                  <a:lumMod val="50000"/>
                </a:schemeClr>
              </a:solidFill>
              <a:latin typeface="+mn-lt"/>
            </a:endParaRPr>
          </a:p>
          <a:p>
            <a:pPr marL="342900" indent="-342900" eaLnBrk="1" fontAlgn="auto" hangingPunct="1">
              <a:spcBef>
                <a:spcPts val="0"/>
              </a:spcBef>
              <a:spcAft>
                <a:spcPts val="0"/>
              </a:spcAft>
              <a:buFont typeface="Arial"/>
              <a:buChar char="•"/>
              <a:defRPr/>
            </a:pPr>
            <a:r>
              <a:rPr lang="fr-FR" b="1" dirty="0" smtClean="0">
                <a:latin typeface="+mn-lt"/>
              </a:rPr>
              <a:t>Intentions </a:t>
            </a:r>
            <a:r>
              <a:rPr lang="fr-FR" b="1" dirty="0">
                <a:latin typeface="+mn-lt"/>
              </a:rPr>
              <a:t>d’orientation </a:t>
            </a:r>
            <a:r>
              <a:rPr lang="fr-FR" dirty="0">
                <a:latin typeface="+mn-lt"/>
              </a:rPr>
              <a:t>exprimées sur </a:t>
            </a:r>
            <a:r>
              <a:rPr lang="fr-FR" dirty="0" smtClean="0">
                <a:latin typeface="+mn-lt"/>
              </a:rPr>
              <a:t>Service en ligne Orientation (SLO) </a:t>
            </a:r>
            <a:r>
              <a:rPr lang="fr-FR" dirty="0">
                <a:latin typeface="+mn-lt"/>
              </a:rPr>
              <a:t>par les élèves et leur famille </a:t>
            </a:r>
          </a:p>
          <a:p>
            <a:pPr marL="342900" indent="-342900" eaLnBrk="1" fontAlgn="auto" hangingPunct="1">
              <a:spcBef>
                <a:spcPts val="0"/>
              </a:spcBef>
              <a:spcAft>
                <a:spcPts val="600"/>
              </a:spcAft>
              <a:buFont typeface="Arial"/>
              <a:buChar char="•"/>
              <a:defRPr/>
            </a:pPr>
            <a:r>
              <a:rPr lang="fr-FR" b="1" dirty="0">
                <a:latin typeface="+mn-lt"/>
              </a:rPr>
              <a:t>Avis provisoire </a:t>
            </a:r>
            <a:r>
              <a:rPr lang="fr-FR" dirty="0">
                <a:latin typeface="+mn-lt"/>
              </a:rPr>
              <a:t>d’orientation du conseil de classe </a:t>
            </a:r>
            <a:r>
              <a:rPr lang="fr-FR" dirty="0" smtClean="0">
                <a:latin typeface="+mn-lt"/>
              </a:rPr>
              <a:t>.</a:t>
            </a:r>
          </a:p>
          <a:p>
            <a:pPr eaLnBrk="1" fontAlgn="auto" hangingPunct="1">
              <a:spcBef>
                <a:spcPts val="0"/>
              </a:spcBef>
              <a:spcAft>
                <a:spcPts val="600"/>
              </a:spcAft>
              <a:defRPr/>
            </a:pPr>
            <a:r>
              <a:rPr lang="fr-FR" sz="2000" b="1" cap="small" dirty="0" smtClean="0">
                <a:solidFill>
                  <a:srgbClr val="FF0000"/>
                </a:solidFill>
                <a:latin typeface="+mn-lt"/>
              </a:rPr>
              <a:t>Mai </a:t>
            </a:r>
            <a:endParaRPr lang="fr-FR" sz="2000" b="1" cap="small" dirty="0">
              <a:solidFill>
                <a:srgbClr val="FF0000"/>
              </a:solidFill>
              <a:latin typeface="+mn-lt"/>
            </a:endParaRPr>
          </a:p>
          <a:p>
            <a:pPr marL="342900" indent="-342900" eaLnBrk="1" fontAlgn="auto" hangingPunct="1">
              <a:spcBef>
                <a:spcPts val="0"/>
              </a:spcBef>
              <a:spcAft>
                <a:spcPts val="600"/>
              </a:spcAft>
              <a:buFont typeface="Arial"/>
              <a:buChar char="•"/>
              <a:defRPr/>
            </a:pPr>
            <a:r>
              <a:rPr lang="fr-FR" b="1" dirty="0">
                <a:latin typeface="+mn-lt"/>
              </a:rPr>
              <a:t>Vœux d’orientation définitifs </a:t>
            </a:r>
            <a:r>
              <a:rPr lang="fr-FR" dirty="0">
                <a:latin typeface="+mn-lt"/>
              </a:rPr>
              <a:t>des élèves et de leur famille </a:t>
            </a:r>
            <a:r>
              <a:rPr lang="fr-FR" dirty="0" smtClean="0">
                <a:latin typeface="+mn-lt"/>
              </a:rPr>
              <a:t>sur Service en ligne Affectation (SLA)  </a:t>
            </a:r>
            <a:r>
              <a:rPr lang="fr-FR" b="1" dirty="0">
                <a:latin typeface="+mn-lt"/>
              </a:rPr>
              <a:t>+ dossier d’affectation </a:t>
            </a:r>
            <a:r>
              <a:rPr lang="fr-FR" dirty="0" smtClean="0">
                <a:latin typeface="+mn-lt"/>
              </a:rPr>
              <a:t>(</a:t>
            </a:r>
            <a:r>
              <a:rPr lang="fr-FR" dirty="0">
                <a:latin typeface="+mn-lt"/>
              </a:rPr>
              <a:t>formation/établissement) </a:t>
            </a:r>
          </a:p>
          <a:p>
            <a:pPr eaLnBrk="1" fontAlgn="auto" hangingPunct="1">
              <a:spcBef>
                <a:spcPts val="0"/>
              </a:spcBef>
              <a:spcAft>
                <a:spcPts val="600"/>
              </a:spcAft>
              <a:defRPr/>
            </a:pPr>
            <a:r>
              <a:rPr lang="fr-FR" sz="2000" b="1" cap="small" dirty="0">
                <a:solidFill>
                  <a:srgbClr val="FF0000"/>
                </a:solidFill>
                <a:latin typeface="+mn-lt"/>
              </a:rPr>
              <a:t>Juin</a:t>
            </a:r>
          </a:p>
          <a:p>
            <a:pPr marL="342900" indent="-342900" eaLnBrk="1" fontAlgn="auto" hangingPunct="1">
              <a:spcBef>
                <a:spcPts val="0"/>
              </a:spcBef>
              <a:spcAft>
                <a:spcPts val="0"/>
              </a:spcAft>
              <a:buFont typeface="Arial"/>
              <a:buChar char="•"/>
              <a:defRPr/>
            </a:pPr>
            <a:r>
              <a:rPr lang="fr-FR" b="1" dirty="0">
                <a:latin typeface="+mn-lt"/>
              </a:rPr>
              <a:t>Proposition de voie d’orientation par le conseil de classe du </a:t>
            </a:r>
            <a:r>
              <a:rPr lang="fr-FR" b="1" dirty="0" smtClean="0">
                <a:latin typeface="+mn-lt"/>
              </a:rPr>
              <a:t>2</a:t>
            </a:r>
            <a:r>
              <a:rPr lang="fr-FR" b="1" baseline="30000" dirty="0" smtClean="0">
                <a:latin typeface="+mn-lt"/>
              </a:rPr>
              <a:t>e</a:t>
            </a:r>
            <a:r>
              <a:rPr lang="fr-FR" b="1" dirty="0" smtClean="0">
                <a:latin typeface="+mn-lt"/>
              </a:rPr>
              <a:t> semestre et </a:t>
            </a:r>
            <a:r>
              <a:rPr lang="fr-FR" b="1" dirty="0">
                <a:latin typeface="+mn-lt"/>
              </a:rPr>
              <a:t>décision du chef d’établissement</a:t>
            </a:r>
            <a:r>
              <a:rPr lang="fr-FR" dirty="0">
                <a:latin typeface="+mn-lt"/>
              </a:rPr>
              <a:t>, </a:t>
            </a:r>
            <a:br>
              <a:rPr lang="fr-FR" dirty="0">
                <a:latin typeface="+mn-lt"/>
              </a:rPr>
            </a:br>
            <a:r>
              <a:rPr lang="fr-FR" dirty="0">
                <a:latin typeface="+mn-lt"/>
              </a:rPr>
              <a:t>en l’occurrence : </a:t>
            </a:r>
            <a:r>
              <a:rPr lang="fr-FR" dirty="0">
                <a:solidFill>
                  <a:srgbClr val="FF0000"/>
                </a:solidFill>
                <a:latin typeface="+mn-lt"/>
              </a:rPr>
              <a:t>2</a:t>
            </a:r>
            <a:r>
              <a:rPr lang="fr-FR" baseline="30000" dirty="0">
                <a:solidFill>
                  <a:srgbClr val="FF0000"/>
                </a:solidFill>
              </a:rPr>
              <a:t>de </a:t>
            </a:r>
            <a:r>
              <a:rPr lang="fr-FR" dirty="0">
                <a:solidFill>
                  <a:srgbClr val="FF0000"/>
                </a:solidFill>
                <a:latin typeface="+mn-lt"/>
              </a:rPr>
              <a:t>générale et technologique </a:t>
            </a:r>
            <a:r>
              <a:rPr lang="fr-FR" b="1" dirty="0">
                <a:solidFill>
                  <a:srgbClr val="FF0000"/>
                </a:solidFill>
                <a:latin typeface="+mn-lt"/>
              </a:rPr>
              <a:t>ou</a:t>
            </a:r>
            <a:r>
              <a:rPr lang="fr-FR" dirty="0">
                <a:solidFill>
                  <a:srgbClr val="FF0000"/>
                </a:solidFill>
                <a:latin typeface="+mn-lt"/>
              </a:rPr>
              <a:t> 2</a:t>
            </a:r>
            <a:r>
              <a:rPr lang="fr-FR" baseline="30000" dirty="0">
                <a:solidFill>
                  <a:srgbClr val="FF0000"/>
                </a:solidFill>
                <a:latin typeface="+mn-lt"/>
              </a:rPr>
              <a:t>de</a:t>
            </a:r>
            <a:r>
              <a:rPr lang="fr-FR" dirty="0">
                <a:solidFill>
                  <a:srgbClr val="FF0000"/>
                </a:solidFill>
                <a:latin typeface="+mn-lt"/>
              </a:rPr>
              <a:t> pro </a:t>
            </a:r>
            <a:r>
              <a:rPr lang="fr-FR" b="1" dirty="0">
                <a:solidFill>
                  <a:srgbClr val="FF0000"/>
                </a:solidFill>
                <a:latin typeface="+mn-lt"/>
              </a:rPr>
              <a:t>ou</a:t>
            </a:r>
            <a:r>
              <a:rPr lang="fr-FR" dirty="0">
                <a:solidFill>
                  <a:srgbClr val="FF0000"/>
                </a:solidFill>
                <a:latin typeface="+mn-lt"/>
              </a:rPr>
              <a:t> 1</a:t>
            </a:r>
            <a:r>
              <a:rPr lang="fr-FR" baseline="30000" dirty="0">
                <a:solidFill>
                  <a:srgbClr val="FF0000"/>
                </a:solidFill>
                <a:latin typeface="+mn-lt"/>
              </a:rPr>
              <a:t>re</a:t>
            </a:r>
            <a:r>
              <a:rPr lang="fr-FR" dirty="0">
                <a:solidFill>
                  <a:srgbClr val="FF0000"/>
                </a:solidFill>
                <a:latin typeface="+mn-lt"/>
              </a:rPr>
              <a:t> année de CAP </a:t>
            </a:r>
            <a:r>
              <a:rPr lang="fr-FR" b="1" dirty="0">
                <a:solidFill>
                  <a:srgbClr val="FF0000"/>
                </a:solidFill>
                <a:latin typeface="+mn-lt"/>
              </a:rPr>
              <a:t>ou</a:t>
            </a:r>
            <a:r>
              <a:rPr lang="fr-FR" dirty="0">
                <a:solidFill>
                  <a:srgbClr val="FF0000"/>
                </a:solidFill>
                <a:latin typeface="+mn-lt"/>
              </a:rPr>
              <a:t> redoublement exceptionnel </a:t>
            </a:r>
            <a:br>
              <a:rPr lang="fr-FR" dirty="0">
                <a:solidFill>
                  <a:srgbClr val="FF0000"/>
                </a:solidFill>
                <a:latin typeface="+mn-lt"/>
              </a:rPr>
            </a:br>
            <a:r>
              <a:rPr lang="fr-FR" dirty="0">
                <a:solidFill>
                  <a:srgbClr val="FF0000"/>
                </a:solidFill>
                <a:latin typeface="+mn-lt"/>
              </a:rPr>
              <a:t>(le maintien peut être demandé par l’élève et sa famille)</a:t>
            </a:r>
            <a:endParaRPr lang="fr-FR" sz="800" dirty="0">
              <a:solidFill>
                <a:srgbClr val="FF0000"/>
              </a:solidFill>
              <a:latin typeface="+mn-lt"/>
            </a:endParaRPr>
          </a:p>
          <a:p>
            <a:pPr lvl="1" eaLnBrk="1" fontAlgn="auto" hangingPunct="1">
              <a:spcBef>
                <a:spcPts val="0"/>
              </a:spcBef>
              <a:spcAft>
                <a:spcPts val="0"/>
              </a:spcAft>
              <a:defRPr/>
            </a:pPr>
            <a:r>
              <a:rPr lang="fr-FR" dirty="0">
                <a:latin typeface="+mn-lt"/>
              </a:rPr>
              <a:t>➜ </a:t>
            </a:r>
            <a:r>
              <a:rPr lang="fr-FR" b="1" dirty="0">
                <a:latin typeface="+mn-lt"/>
              </a:rPr>
              <a:t>Si accord </a:t>
            </a:r>
            <a:r>
              <a:rPr lang="fr-FR" dirty="0">
                <a:latin typeface="+mn-lt"/>
              </a:rPr>
              <a:t>: validation et </a:t>
            </a:r>
            <a:r>
              <a:rPr lang="fr-FR" b="1" dirty="0">
                <a:latin typeface="+mn-lt"/>
              </a:rPr>
              <a:t>décision d’orientation définitive</a:t>
            </a:r>
            <a:endParaRPr lang="fr-FR" dirty="0">
              <a:latin typeface="+mn-lt"/>
            </a:endParaRPr>
          </a:p>
          <a:p>
            <a:pPr marL="363538" indent="-363538" eaLnBrk="1" fontAlgn="auto" hangingPunct="1">
              <a:spcBef>
                <a:spcPts val="0"/>
              </a:spcBef>
              <a:spcAft>
                <a:spcPts val="600"/>
              </a:spcAft>
              <a:defRPr/>
            </a:pPr>
            <a:r>
              <a:rPr lang="fr-FR" dirty="0">
                <a:latin typeface="+mn-lt"/>
              </a:rPr>
              <a:t> 	  ➜ </a:t>
            </a:r>
            <a:r>
              <a:rPr lang="fr-FR" b="1" dirty="0">
                <a:latin typeface="+mn-lt"/>
              </a:rPr>
              <a:t>Si désaccord </a:t>
            </a:r>
            <a:r>
              <a:rPr lang="fr-FR" dirty="0">
                <a:latin typeface="+mn-lt"/>
              </a:rPr>
              <a:t>: </a:t>
            </a:r>
            <a:r>
              <a:rPr lang="fr-FR" b="1" dirty="0">
                <a:latin typeface="+mn-lt"/>
              </a:rPr>
              <a:t>entretien</a:t>
            </a:r>
            <a:r>
              <a:rPr lang="fr-FR" dirty="0">
                <a:latin typeface="+mn-lt"/>
              </a:rPr>
              <a:t> famille/chef d’établissement et possibilité de saisir la </a:t>
            </a:r>
            <a:r>
              <a:rPr lang="fr-FR" b="1" dirty="0">
                <a:latin typeface="+mn-lt"/>
              </a:rPr>
              <a:t>commission d’appel</a:t>
            </a:r>
            <a:endParaRPr lang="fr-FR" altLang="fr-FR" b="1" dirty="0">
              <a:solidFill>
                <a:srgbClr val="C00000"/>
              </a:solidFill>
              <a:latin typeface="+mn-lt"/>
            </a:endParaRPr>
          </a:p>
          <a:p>
            <a:pPr eaLnBrk="1" fontAlgn="auto" hangingPunct="1">
              <a:spcBef>
                <a:spcPts val="0"/>
              </a:spcBef>
              <a:spcAft>
                <a:spcPts val="0"/>
              </a:spcAft>
              <a:defRPr/>
            </a:pPr>
            <a:r>
              <a:rPr lang="fr-FR" altLang="fr-FR" sz="2000" b="1" cap="small" dirty="0">
                <a:solidFill>
                  <a:srgbClr val="FF0000"/>
                </a:solidFill>
                <a:latin typeface="+mn-lt"/>
              </a:rPr>
              <a:t>De juin à début juillet</a:t>
            </a:r>
            <a:r>
              <a:rPr lang="fr-FR" altLang="fr-FR" sz="2000" cap="small" dirty="0">
                <a:solidFill>
                  <a:srgbClr val="FF0000"/>
                </a:solidFill>
                <a:latin typeface="+mn-lt"/>
              </a:rPr>
              <a:t> </a:t>
            </a:r>
          </a:p>
          <a:p>
            <a:pPr marL="285750" indent="-285750" eaLnBrk="1" fontAlgn="auto" hangingPunct="1">
              <a:spcBef>
                <a:spcPts val="0"/>
              </a:spcBef>
              <a:spcAft>
                <a:spcPts val="0"/>
              </a:spcAft>
              <a:buFont typeface="Arial" panose="020B0604020202020204" pitchFamily="34" charset="0"/>
              <a:buChar char="•"/>
              <a:defRPr/>
            </a:pPr>
            <a:r>
              <a:rPr lang="fr-FR" altLang="fr-FR" dirty="0">
                <a:latin typeface="+mn-lt"/>
              </a:rPr>
              <a:t>Réception des </a:t>
            </a:r>
            <a:r>
              <a:rPr lang="fr-FR" altLang="fr-FR" b="1" dirty="0">
                <a:latin typeface="+mn-lt"/>
              </a:rPr>
              <a:t>notifications d’affectation </a:t>
            </a:r>
            <a:r>
              <a:rPr lang="fr-FR" altLang="fr-FR" dirty="0">
                <a:latin typeface="+mn-lt"/>
              </a:rPr>
              <a:t>et </a:t>
            </a:r>
            <a:r>
              <a:rPr lang="fr-FR" altLang="fr-FR" b="1" u="sng" dirty="0">
                <a:latin typeface="+mn-lt"/>
              </a:rPr>
              <a:t>surtout inscription </a:t>
            </a:r>
            <a:r>
              <a:rPr lang="fr-FR" altLang="fr-FR" dirty="0">
                <a:latin typeface="+mn-lt"/>
              </a:rPr>
              <a:t>dans l’établissement.</a:t>
            </a:r>
          </a:p>
        </p:txBody>
      </p:sp>
      <p:sp>
        <p:nvSpPr>
          <p:cNvPr id="4" name="Flèche : bas 3"/>
          <p:cNvSpPr/>
          <p:nvPr/>
        </p:nvSpPr>
        <p:spPr>
          <a:xfrm>
            <a:off x="239604" y="901981"/>
            <a:ext cx="620155" cy="4665101"/>
          </a:xfrm>
          <a:prstGeom prst="downArrow">
            <a:avLst/>
          </a:prstGeom>
          <a:gradFill>
            <a:gsLst>
              <a:gs pos="0">
                <a:schemeClr val="tx1"/>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1"/>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5" name="Espace réservé du pied de page 4"/>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13278515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7837" y="117231"/>
            <a:ext cx="8103251" cy="2227385"/>
          </a:xfrm>
        </p:spPr>
        <p:txBody>
          <a:bodyPr>
            <a:normAutofit fontScale="90000"/>
          </a:bodyPr>
          <a:lstStyle/>
          <a:p>
            <a:r>
              <a:rPr lang="fr-FR" dirty="0" smtClean="0"/>
              <a:t>Madame </a:t>
            </a:r>
            <a:r>
              <a:rPr lang="fr-FR" dirty="0" err="1" smtClean="0"/>
              <a:t>Chanfrau</a:t>
            </a:r>
            <a:r>
              <a:rPr lang="fr-FR" dirty="0" smtClean="0"/>
              <a:t/>
            </a:r>
            <a:br>
              <a:rPr lang="fr-FR" dirty="0" smtClean="0"/>
            </a:br>
            <a:r>
              <a:rPr lang="fr-FR" dirty="0" smtClean="0"/>
              <a:t>Psychologue EN, conseil en orientation scolaire et professionnelle</a:t>
            </a:r>
            <a:endParaRPr lang="fr-FR" dirty="0"/>
          </a:p>
        </p:txBody>
      </p:sp>
      <p:sp>
        <p:nvSpPr>
          <p:cNvPr id="3" name="Espace réservé du texte 2"/>
          <p:cNvSpPr>
            <a:spLocks noGrp="1"/>
          </p:cNvSpPr>
          <p:nvPr>
            <p:ph type="body" idx="1"/>
          </p:nvPr>
        </p:nvSpPr>
        <p:spPr>
          <a:xfrm>
            <a:off x="677334" y="2944832"/>
            <a:ext cx="8596668" cy="3096530"/>
          </a:xfrm>
        </p:spPr>
        <p:txBody>
          <a:bodyPr/>
          <a:lstStyle/>
          <a:p>
            <a:r>
              <a:rPr lang="fr-FR" dirty="0" smtClean="0"/>
              <a:t>Présente au collège </a:t>
            </a:r>
            <a:r>
              <a:rPr lang="fr-FR" smtClean="0"/>
              <a:t>le jeudi 1/2 </a:t>
            </a:r>
            <a:r>
              <a:rPr lang="fr-FR" dirty="0" smtClean="0"/>
              <a:t>de 9H00 </a:t>
            </a:r>
            <a:r>
              <a:rPr lang="fr-FR" smtClean="0"/>
              <a:t>à 16H30.</a:t>
            </a:r>
          </a:p>
          <a:p>
            <a:r>
              <a:rPr lang="fr-FR" dirty="0" smtClean="0"/>
              <a:t>Prendre rdv à la vie scolaire.</a:t>
            </a:r>
          </a:p>
          <a:p>
            <a:endParaRPr lang="fr-FR" dirty="0"/>
          </a:p>
          <a:p>
            <a:r>
              <a:rPr lang="fr-FR" dirty="0" smtClean="0"/>
              <a:t>CIO Centre</a:t>
            </a:r>
          </a:p>
          <a:p>
            <a:r>
              <a:rPr lang="fr-FR" dirty="0" smtClean="0"/>
              <a:t>68, BD De Strasbourg</a:t>
            </a:r>
          </a:p>
          <a:p>
            <a:r>
              <a:rPr lang="fr-FR" dirty="0" smtClean="0"/>
              <a:t>Tel: 0567765184</a:t>
            </a:r>
            <a:endParaRPr lang="fr-FR" dirty="0"/>
          </a:p>
        </p:txBody>
      </p:sp>
      <p:sp>
        <p:nvSpPr>
          <p:cNvPr id="4" name="Espace réservé du pied de page 3"/>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0401831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7335" y="1153551"/>
            <a:ext cx="8596668" cy="1786597"/>
          </a:xfrm>
        </p:spPr>
        <p:txBody>
          <a:bodyPr>
            <a:normAutofit/>
          </a:bodyPr>
          <a:lstStyle/>
          <a:p>
            <a:pPr algn="ctr" eaLnBrk="1" fontAlgn="auto" hangingPunct="1">
              <a:spcAft>
                <a:spcPts val="0"/>
              </a:spcAft>
              <a:defRPr/>
            </a:pPr>
            <a:r>
              <a:rPr lang="fr-FR" sz="3200" b="1" dirty="0" smtClean="0">
                <a:solidFill>
                  <a:srgbClr val="FF0000"/>
                </a:solidFill>
                <a:latin typeface="Arial Black" panose="020B0A04020102020204" pitchFamily="34" charset="0"/>
              </a:rPr>
              <a:t>  Merci </a:t>
            </a:r>
            <a:r>
              <a:rPr lang="fr-FR" sz="3200" b="1" dirty="0">
                <a:solidFill>
                  <a:srgbClr val="FF0000"/>
                </a:solidFill>
                <a:latin typeface="Arial Black" panose="020B0A04020102020204" pitchFamily="34" charset="0"/>
              </a:rPr>
              <a:t>de votre attention</a:t>
            </a:r>
          </a:p>
        </p:txBody>
      </p:sp>
      <p:sp>
        <p:nvSpPr>
          <p:cNvPr id="3" name="Espace réservé du pied de page 2"/>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pic>
        <p:nvPicPr>
          <p:cNvPr id="15366" name="Picture 6" descr="L'Essentiel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8234" y="379045"/>
            <a:ext cx="1905000" cy="2686051"/>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descr="orientation post 3ème - saint agnant - Digipad by La Digitale"/>
          <p:cNvSpPr>
            <a:spLocks noChangeAspect="1" noChangeArrowheads="1"/>
          </p:cNvSpPr>
          <p:nvPr/>
        </p:nvSpPr>
        <p:spPr bwMode="auto">
          <a:xfrm>
            <a:off x="7032834" y="9017506"/>
            <a:ext cx="421388" cy="42138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4" name="Picture 4" descr="orientation post 3ème - saint agnant - Digipad by La Digita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7784" y="3469366"/>
            <a:ext cx="1905000" cy="2734734"/>
          </a:xfrm>
          <a:prstGeom prst="rect">
            <a:avLst/>
          </a:prstGeom>
          <a:noFill/>
          <a:extLst>
            <a:ext uri="{909E8E84-426E-40DD-AFC4-6F175D3DCCD1}">
              <a14:hiddenFill xmlns:a14="http://schemas.microsoft.com/office/drawing/2010/main">
                <a:solidFill>
                  <a:srgbClr val="FFFFFF"/>
                </a:solidFill>
              </a14:hiddenFill>
            </a:ext>
          </a:extLst>
        </p:spPr>
      </p:pic>
      <p:pic>
        <p:nvPicPr>
          <p:cNvPr id="15368" name="Picture 8" descr="Maison de l'Orientation Toulou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4043" y="540970"/>
            <a:ext cx="1809750" cy="2524126"/>
          </a:xfrm>
          <a:prstGeom prst="rect">
            <a:avLst/>
          </a:prstGeom>
          <a:noFill/>
          <a:extLst>
            <a:ext uri="{909E8E84-426E-40DD-AFC4-6F175D3DCCD1}">
              <a14:hiddenFill xmlns:a14="http://schemas.microsoft.com/office/drawing/2010/main">
                <a:solidFill>
                  <a:srgbClr val="FFFFFF"/>
                </a:solidFill>
              </a14:hiddenFill>
            </a:ext>
          </a:extLst>
        </p:spPr>
      </p:pic>
      <p:pic>
        <p:nvPicPr>
          <p:cNvPr id="15370" name="Picture 10" descr="Guide Voie Professionnelle 20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3513" y="509865"/>
            <a:ext cx="190500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8765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82563" y="528638"/>
            <a:ext cx="11980862" cy="5632311"/>
          </a:xfrm>
          <a:prstGeom prst="rect">
            <a:avLst/>
          </a:prstGeom>
          <a:noFill/>
        </p:spPr>
        <p:txBody>
          <a:bodyPr>
            <a:spAutoFit/>
          </a:bodyPr>
          <a:lstStyle/>
          <a:p>
            <a:pPr algn="ctr" eaLnBrk="1" fontAlgn="auto" hangingPunct="1">
              <a:spcBef>
                <a:spcPts val="0"/>
              </a:spcBef>
              <a:spcAft>
                <a:spcPts val="0"/>
              </a:spcAft>
              <a:defRPr/>
            </a:pPr>
            <a:r>
              <a:rPr lang="fr-FR" sz="3200" b="1" dirty="0">
                <a:solidFill>
                  <a:srgbClr val="FF0000"/>
                </a:solidFill>
                <a:latin typeface="Arial Black" panose="020B0A04020102020204" pitchFamily="34" charset="0"/>
              </a:rPr>
              <a:t>LE CAP  (1</a:t>
            </a:r>
            <a:r>
              <a:rPr lang="fr-FR" sz="3200" b="1" baseline="30000" dirty="0">
                <a:solidFill>
                  <a:srgbClr val="FF0000"/>
                </a:solidFill>
                <a:latin typeface="Arial Black" panose="020B0A04020102020204" pitchFamily="34" charset="0"/>
              </a:rPr>
              <a:t>re</a:t>
            </a:r>
            <a:r>
              <a:rPr lang="fr-FR" sz="3200" b="1" dirty="0">
                <a:solidFill>
                  <a:srgbClr val="FF0000"/>
                </a:solidFill>
                <a:latin typeface="Arial Black" panose="020B0A04020102020204" pitchFamily="34" charset="0"/>
              </a:rPr>
              <a:t> et 2</a:t>
            </a:r>
            <a:r>
              <a:rPr lang="fr-FR" sz="3200" b="1" baseline="30000" dirty="0">
                <a:solidFill>
                  <a:srgbClr val="FF0000"/>
                </a:solidFill>
                <a:latin typeface="Arial Black" panose="020B0A04020102020204" pitchFamily="34" charset="0"/>
              </a:rPr>
              <a:t>e</a:t>
            </a:r>
            <a:r>
              <a:rPr lang="fr-FR" sz="3200" b="1" dirty="0">
                <a:solidFill>
                  <a:srgbClr val="FF0000"/>
                </a:solidFill>
                <a:latin typeface="Arial Black" panose="020B0A04020102020204" pitchFamily="34" charset="0"/>
              </a:rPr>
              <a:t> années</a:t>
            </a:r>
            <a:r>
              <a:rPr lang="fr-FR" sz="3200" b="1" dirty="0" smtClean="0">
                <a:solidFill>
                  <a:srgbClr val="FF0000"/>
                </a:solidFill>
                <a:latin typeface="Arial Black" panose="020B0A04020102020204" pitchFamily="34" charset="0"/>
              </a:rPr>
              <a:t>) : Niveau III</a:t>
            </a:r>
            <a:endParaRPr lang="fr-FR" sz="3200" b="1" dirty="0">
              <a:solidFill>
                <a:srgbClr val="FF0000"/>
              </a:solidFill>
              <a:latin typeface="Arial Black" panose="020B0A04020102020204" pitchFamily="34" charset="0"/>
            </a:endParaRPr>
          </a:p>
          <a:p>
            <a:pPr algn="ctr" eaLnBrk="1" fontAlgn="auto" hangingPunct="1">
              <a:spcBef>
                <a:spcPts val="0"/>
              </a:spcBef>
              <a:spcAft>
                <a:spcPts val="0"/>
              </a:spcAft>
              <a:defRPr/>
            </a:pPr>
            <a:r>
              <a:rPr lang="fr-FR" sz="3200" dirty="0">
                <a:latin typeface="+mn-lt"/>
              </a:rPr>
              <a:t>  </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Sous statut scolaire ou en apprentissage</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Prépare à un métier précis</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1</a:t>
            </a:r>
            <a:r>
              <a:rPr lang="fr-FR" b="1" baseline="30000" dirty="0">
                <a:latin typeface="+mn-lt"/>
              </a:rPr>
              <a:t>er</a:t>
            </a:r>
            <a:r>
              <a:rPr lang="fr-FR" b="1" dirty="0">
                <a:latin typeface="+mn-lt"/>
              </a:rPr>
              <a:t> niveau de qualification pour l’emploi, mais n‘existe pas dans tous les domaines et, dans certaines secteurs, </a:t>
            </a:r>
            <a:r>
              <a:rPr lang="fr-FR" b="1" dirty="0" smtClean="0">
                <a:latin typeface="+mn-lt"/>
              </a:rPr>
              <a:t>il </a:t>
            </a:r>
            <a:r>
              <a:rPr lang="fr-FR" b="1" dirty="0">
                <a:latin typeface="+mn-lt"/>
              </a:rPr>
              <a:t>faut cibler le bac pro, voire le </a:t>
            </a:r>
            <a:r>
              <a:rPr lang="fr-FR" b="1" dirty="0" smtClean="0">
                <a:latin typeface="+mn-lt"/>
              </a:rPr>
              <a:t>BTS.</a:t>
            </a: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200 </a:t>
            </a:r>
            <a:r>
              <a:rPr lang="fr-FR" b="1" dirty="0" smtClean="0">
                <a:latin typeface="+mn-lt"/>
              </a:rPr>
              <a:t>spécialités ( dont 10 agricoles)</a:t>
            </a: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Poursuite </a:t>
            </a:r>
            <a:r>
              <a:rPr lang="fr-FR" b="1" dirty="0" smtClean="0">
                <a:latin typeface="+mn-lt"/>
              </a:rPr>
              <a:t>d’études: autre CAP (en 1 an), un CS, une FCIL, un BP exigé dans certaines professions pour s’installer à son compte, un BMA après un CAP des métiers d’arts, une 1 ère pro dans une spécialité cohérente avec celle du CAP obtenu</a:t>
            </a:r>
            <a:endParaRPr lang="fr-FR" dirty="0">
              <a:latin typeface="+mn-lt"/>
            </a:endParaRPr>
          </a:p>
          <a:p>
            <a:pPr eaLnBrk="1" fontAlgn="auto" hangingPunct="1">
              <a:spcBef>
                <a:spcPts val="0"/>
              </a:spcBef>
              <a:spcAft>
                <a:spcPts val="0"/>
              </a:spcAft>
              <a:defRPr/>
            </a:pPr>
            <a:endParaRPr lang="fr-FR" sz="2000" dirty="0">
              <a:latin typeface="+mn-lt"/>
            </a:endParaRPr>
          </a:p>
          <a:p>
            <a:pPr eaLnBrk="1" fontAlgn="auto" hangingPunct="1">
              <a:spcBef>
                <a:spcPts val="0"/>
              </a:spcBef>
              <a:spcAft>
                <a:spcPts val="0"/>
              </a:spcAft>
              <a:defRPr/>
            </a:pPr>
            <a:r>
              <a:rPr lang="fr-FR" sz="2400" b="1" i="1" dirty="0">
                <a:solidFill>
                  <a:schemeClr val="accent1">
                    <a:lumMod val="75000"/>
                  </a:schemeClr>
                </a:solidFill>
                <a:latin typeface="+mn-lt"/>
              </a:rPr>
              <a:t>  </a:t>
            </a:r>
            <a:endParaRPr lang="fr-FR"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Co-intervention</a:t>
            </a:r>
            <a:r>
              <a:rPr lang="fr-FR" dirty="0">
                <a:latin typeface="+mn-lt"/>
              </a:rPr>
              <a:t> enseignant pro et enseignants de français ou de mathématiques</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Heures de consolidation, accompagnement personnalisé et orientation</a:t>
            </a:r>
          </a:p>
          <a:p>
            <a:pPr marL="342900" indent="-342900" eaLnBrk="1" fontAlgn="auto" hangingPunct="1">
              <a:spcBef>
                <a:spcPts val="0"/>
              </a:spcBef>
              <a:spcAft>
                <a:spcPts val="0"/>
              </a:spcAft>
              <a:buFont typeface="Arial" panose="020B0604020202020204" pitchFamily="34" charset="0"/>
              <a:buChar char="•"/>
              <a:defRPr/>
            </a:pPr>
            <a:r>
              <a:rPr lang="fr-FR" dirty="0">
                <a:latin typeface="+mn-lt"/>
              </a:rPr>
              <a:t>Réalisation </a:t>
            </a:r>
            <a:r>
              <a:rPr lang="fr-FR" b="1" dirty="0">
                <a:latin typeface="+mn-lt"/>
              </a:rPr>
              <a:t>d’un chef d’œuvre </a:t>
            </a:r>
            <a:r>
              <a:rPr lang="fr-FR" dirty="0"/>
              <a:t>(œuvre concrète et pluridisciplinaire) </a:t>
            </a: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Test de positionnement </a:t>
            </a:r>
            <a:r>
              <a:rPr lang="fr-FR" dirty="0">
                <a:latin typeface="+mn-lt"/>
              </a:rPr>
              <a:t>en français et mathématiques à l’entrée en CAP</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CAP en 1, 2 ou 3 ans </a:t>
            </a:r>
            <a:r>
              <a:rPr lang="fr-FR" dirty="0">
                <a:latin typeface="+mn-lt"/>
              </a:rPr>
              <a:t>en fonction du profil et des besoins de l’élève, évalués à partir du positionnement scolaire en début de formation</a:t>
            </a:r>
          </a:p>
        </p:txBody>
      </p:sp>
      <p:sp>
        <p:nvSpPr>
          <p:cNvPr id="4" name="Rectangle à coins arrondis 3"/>
          <p:cNvSpPr/>
          <p:nvPr/>
        </p:nvSpPr>
        <p:spPr>
          <a:xfrm>
            <a:off x="82062" y="4459458"/>
            <a:ext cx="11981351" cy="1947029"/>
          </a:xfrm>
          <a:prstGeom prst="roundRect">
            <a:avLst/>
          </a:prstGeom>
          <a:solidFill>
            <a:schemeClr val="bg1">
              <a:lumMod val="65000"/>
              <a:alpha val="14902"/>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p>
        </p:txBody>
      </p:sp>
      <p:sp>
        <p:nvSpPr>
          <p:cNvPr id="3" name="ZoneTexte 2"/>
          <p:cNvSpPr txBox="1"/>
          <p:nvPr/>
        </p:nvSpPr>
        <p:spPr>
          <a:xfrm>
            <a:off x="9442450" y="0"/>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5" name="Espace réservé du pied de page 4"/>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aphique 1"/>
          <p:cNvGraphicFramePr>
            <a:graphicFrameLocks/>
          </p:cNvGraphicFramePr>
          <p:nvPr>
            <p:extLst>
              <p:ext uri="{D42A27DB-BD31-4B8C-83A1-F6EECF244321}">
                <p14:modId xmlns:p14="http://schemas.microsoft.com/office/powerpoint/2010/main" val="1731914122"/>
              </p:ext>
            </p:extLst>
          </p:nvPr>
        </p:nvGraphicFramePr>
        <p:xfrm>
          <a:off x="0" y="657225"/>
          <a:ext cx="12192000" cy="5749262"/>
        </p:xfrm>
        <a:graphic>
          <a:graphicData uri="http://schemas.openxmlformats.org/drawingml/2006/chart">
            <c:chart xmlns:c="http://schemas.openxmlformats.org/drawingml/2006/chart" xmlns:r="http://schemas.openxmlformats.org/officeDocument/2006/relationships" r:id="rId2"/>
          </a:graphicData>
        </a:graphic>
      </p:graphicFrame>
      <p:sp>
        <p:nvSpPr>
          <p:cNvPr id="4" name="ZoneTexte 3"/>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dirty="0"/>
          </a:p>
        </p:txBody>
      </p:sp>
      <p:sp>
        <p:nvSpPr>
          <p:cNvPr id="5" name="ZoneTexte 4"/>
          <p:cNvSpPr txBox="1"/>
          <p:nvPr/>
        </p:nvSpPr>
        <p:spPr>
          <a:xfrm>
            <a:off x="6974946" y="5120640"/>
            <a:ext cx="5559367" cy="510009"/>
          </a:xfrm>
          <a:prstGeom prst="rect">
            <a:avLst/>
          </a:prstGeom>
          <a:noFill/>
        </p:spPr>
        <p:txBody>
          <a:bodyPr wrap="square" rtlCol="0">
            <a:spAutoFit/>
          </a:bodyPr>
          <a:lstStyle/>
          <a:p>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295275" y="563563"/>
            <a:ext cx="11709400" cy="4247317"/>
          </a:xfrm>
          <a:prstGeom prst="rect">
            <a:avLst/>
          </a:prstGeom>
          <a:noFill/>
        </p:spPr>
        <p:txBody>
          <a:bodyPr>
            <a:spAutoFit/>
          </a:bodyPr>
          <a:lstStyle/>
          <a:p>
            <a:pPr algn="ctr" eaLnBrk="1" fontAlgn="auto" hangingPunct="1">
              <a:spcBef>
                <a:spcPts val="0"/>
              </a:spcBef>
              <a:spcAft>
                <a:spcPts val="0"/>
              </a:spcAft>
              <a:defRPr/>
            </a:pPr>
            <a:r>
              <a:rPr lang="fr-FR" sz="3200" b="1" dirty="0">
                <a:solidFill>
                  <a:srgbClr val="FF0000"/>
                </a:solidFill>
                <a:latin typeface="Arial Black" panose="020B0A04020102020204" pitchFamily="34" charset="0"/>
              </a:rPr>
              <a:t>LE BAC PRO  (2</a:t>
            </a:r>
            <a:r>
              <a:rPr lang="fr-FR" sz="3200" b="1" baseline="30000" dirty="0">
                <a:solidFill>
                  <a:srgbClr val="FF0000"/>
                </a:solidFill>
                <a:latin typeface="Arial Black" panose="020B0A04020102020204" pitchFamily="34" charset="0"/>
              </a:rPr>
              <a:t>de</a:t>
            </a:r>
            <a:r>
              <a:rPr lang="fr-FR" sz="3200" b="1" dirty="0">
                <a:solidFill>
                  <a:srgbClr val="FF0000"/>
                </a:solidFill>
                <a:latin typeface="Arial Black" panose="020B0A04020102020204" pitchFamily="34" charset="0"/>
              </a:rPr>
              <a:t> pro, 1</a:t>
            </a:r>
            <a:r>
              <a:rPr lang="fr-FR" sz="3200" b="1" baseline="30000" dirty="0">
                <a:solidFill>
                  <a:srgbClr val="FF0000"/>
                </a:solidFill>
                <a:latin typeface="Arial Black" panose="020B0A04020102020204" pitchFamily="34" charset="0"/>
              </a:rPr>
              <a:t>re</a:t>
            </a:r>
            <a:r>
              <a:rPr lang="fr-FR" sz="3200" b="1" dirty="0">
                <a:solidFill>
                  <a:srgbClr val="FF0000"/>
                </a:solidFill>
                <a:latin typeface="Arial Black" panose="020B0A04020102020204" pitchFamily="34" charset="0"/>
              </a:rPr>
              <a:t> pro et </a:t>
            </a:r>
            <a:r>
              <a:rPr lang="fr-FR" sz="3200" b="1" dirty="0" err="1">
                <a:solidFill>
                  <a:srgbClr val="FF0000"/>
                </a:solidFill>
                <a:latin typeface="Arial Black" panose="020B0A04020102020204" pitchFamily="34" charset="0"/>
              </a:rPr>
              <a:t>T</a:t>
            </a:r>
            <a:r>
              <a:rPr lang="fr-FR" sz="3200" b="1" baseline="30000" dirty="0" err="1">
                <a:solidFill>
                  <a:srgbClr val="FF0000"/>
                </a:solidFill>
                <a:latin typeface="Arial Black" panose="020B0A04020102020204" pitchFamily="34" charset="0"/>
              </a:rPr>
              <a:t>le</a:t>
            </a:r>
            <a:r>
              <a:rPr lang="fr-FR" sz="3200" b="1" baseline="30000" dirty="0">
                <a:solidFill>
                  <a:srgbClr val="FF0000"/>
                </a:solidFill>
                <a:latin typeface="Arial Black" panose="020B0A04020102020204" pitchFamily="34" charset="0"/>
              </a:rPr>
              <a:t> </a:t>
            </a:r>
            <a:r>
              <a:rPr lang="fr-FR" sz="3200" b="1" dirty="0">
                <a:solidFill>
                  <a:srgbClr val="FF0000"/>
                </a:solidFill>
                <a:latin typeface="Arial Black" panose="020B0A04020102020204" pitchFamily="34" charset="0"/>
              </a:rPr>
              <a:t>pro</a:t>
            </a:r>
            <a:r>
              <a:rPr lang="fr-FR" sz="3200" b="1" dirty="0" smtClean="0">
                <a:solidFill>
                  <a:srgbClr val="FF0000"/>
                </a:solidFill>
                <a:latin typeface="Arial Black" panose="020B0A04020102020204" pitchFamily="34" charset="0"/>
              </a:rPr>
              <a:t>) :Niveau IV</a:t>
            </a:r>
            <a:endParaRPr lang="fr-FR" sz="3200" b="1" dirty="0">
              <a:solidFill>
                <a:srgbClr val="FF0000"/>
              </a:solidFill>
              <a:latin typeface="Arial Black" panose="020B0A04020102020204" pitchFamily="34" charset="0"/>
            </a:endParaRPr>
          </a:p>
          <a:p>
            <a:pPr algn="ctr" eaLnBrk="1" fontAlgn="auto" hangingPunct="1">
              <a:spcBef>
                <a:spcPts val="0"/>
              </a:spcBef>
              <a:spcAft>
                <a:spcPts val="0"/>
              </a:spcAft>
              <a:defRPr/>
            </a:pPr>
            <a:endParaRPr lang="fr-FR" sz="2000" b="1" dirty="0">
              <a:solidFill>
                <a:schemeClr val="accent5">
                  <a:lumMod val="50000"/>
                </a:schemeClr>
              </a:solidFill>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Sous statut scolaire ou en apprentissage</a:t>
            </a: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Prépare à un champ professionnel </a:t>
            </a:r>
          </a:p>
          <a:p>
            <a:pPr marL="342900" indent="-342900" eaLnBrk="1" fontAlgn="auto" hangingPunct="1">
              <a:spcBef>
                <a:spcPts val="0"/>
              </a:spcBef>
              <a:spcAft>
                <a:spcPts val="0"/>
              </a:spcAft>
              <a:buFont typeface="Arial" panose="020B0604020202020204" pitchFamily="34" charset="0"/>
              <a:buChar char="•"/>
              <a:defRPr/>
            </a:pPr>
            <a:r>
              <a:rPr lang="fr-FR" b="1" dirty="0" smtClean="0">
                <a:latin typeface="+mn-lt"/>
              </a:rPr>
              <a:t>100 spécialités dont 17 agricoles</a:t>
            </a: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Poursuite d’études essentiellement en </a:t>
            </a:r>
            <a:r>
              <a:rPr lang="fr-FR" b="1" dirty="0" smtClean="0">
                <a:latin typeface="+mn-lt"/>
              </a:rPr>
              <a:t>BTS,CS,FCIL,DNMADE,DE du paramédical ,du social ou du sport ou encore d’autre diplômes de l’enseignement supérieur</a:t>
            </a:r>
            <a:endParaRPr lang="fr-FR" b="1" dirty="0">
              <a:latin typeface="+mn-lt"/>
            </a:endParaRPr>
          </a:p>
          <a:p>
            <a:pPr marL="285750" indent="-285750" eaLnBrk="1" fontAlgn="auto" hangingPunct="1">
              <a:spcBef>
                <a:spcPts val="0"/>
              </a:spcBef>
              <a:spcAft>
                <a:spcPts val="0"/>
              </a:spcAft>
              <a:buFont typeface="Arial" panose="020B0604020202020204" pitchFamily="34" charset="0"/>
              <a:buChar char="•"/>
              <a:defRPr/>
            </a:pPr>
            <a:endParaRPr lang="fr-FR" b="1" dirty="0">
              <a:latin typeface="+mn-lt"/>
            </a:endParaRPr>
          </a:p>
          <a:p>
            <a:pPr marL="285750" indent="-285750" eaLnBrk="1" fontAlgn="auto" hangingPunct="1">
              <a:spcBef>
                <a:spcPts val="0"/>
              </a:spcBef>
              <a:spcAft>
                <a:spcPts val="0"/>
              </a:spcAft>
              <a:buFont typeface="Arial" panose="020B0604020202020204" pitchFamily="34" charset="0"/>
              <a:buChar char="•"/>
              <a:defRPr/>
            </a:pPr>
            <a:endParaRPr lang="fr-FR" b="1" dirty="0">
              <a:latin typeface="+mn-lt"/>
            </a:endParaRPr>
          </a:p>
          <a:p>
            <a:pPr marL="285750" indent="-285750" eaLnBrk="1" fontAlgn="auto" hangingPunct="1">
              <a:spcBef>
                <a:spcPts val="0"/>
              </a:spcBef>
              <a:spcAft>
                <a:spcPts val="0"/>
              </a:spcAft>
              <a:buFont typeface="Arial" panose="020B0604020202020204" pitchFamily="34" charset="0"/>
              <a:buChar char="•"/>
              <a:defRPr/>
            </a:pPr>
            <a:endParaRPr lang="fr-FR" b="1" dirty="0">
              <a:latin typeface="+mn-lt"/>
            </a:endParaRPr>
          </a:p>
          <a:p>
            <a:pPr marL="285750" indent="-285750" eaLnBrk="1" fontAlgn="auto" hangingPunct="1">
              <a:spcBef>
                <a:spcPts val="0"/>
              </a:spcBef>
              <a:spcAft>
                <a:spcPts val="0"/>
              </a:spcAft>
              <a:buFont typeface="Arial" panose="020B0604020202020204" pitchFamily="34" charset="0"/>
              <a:buChar char="•"/>
              <a:defRPr/>
            </a:pPr>
            <a:endParaRPr lang="fr-FR" b="1" dirty="0">
              <a:latin typeface="+mn-lt"/>
            </a:endParaRPr>
          </a:p>
          <a:p>
            <a:pPr eaLnBrk="1" fontAlgn="auto" hangingPunct="1">
              <a:spcBef>
                <a:spcPts val="0"/>
              </a:spcBef>
              <a:spcAft>
                <a:spcPts val="0"/>
              </a:spcAft>
              <a:defRPr/>
            </a:pPr>
            <a:endParaRPr lang="fr-FR" b="1" i="1" u="sng" dirty="0">
              <a:solidFill>
                <a:schemeClr val="accent1">
                  <a:lumMod val="75000"/>
                </a:schemeClr>
              </a:solidFill>
              <a:latin typeface="+mn-lt"/>
            </a:endParaRPr>
          </a:p>
          <a:p>
            <a:pPr eaLnBrk="1" fontAlgn="auto" hangingPunct="1">
              <a:spcBef>
                <a:spcPts val="0"/>
              </a:spcBef>
              <a:spcAft>
                <a:spcPts val="0"/>
              </a:spcAft>
              <a:defRPr/>
            </a:pPr>
            <a:r>
              <a:rPr lang="fr-FR" sz="2000" b="1" i="1" dirty="0">
                <a:solidFill>
                  <a:schemeClr val="accent1">
                    <a:lumMod val="75000"/>
                  </a:schemeClr>
                </a:solidFill>
                <a:latin typeface="+mn-lt"/>
              </a:rPr>
              <a:t>   </a:t>
            </a:r>
            <a:endParaRPr lang="fr-FR" sz="1400" dirty="0">
              <a:latin typeface="+mn-lt"/>
            </a:endParaRPr>
          </a:p>
          <a:p>
            <a:pPr eaLnBrk="1" fontAlgn="auto" hangingPunct="1">
              <a:spcBef>
                <a:spcPts val="0"/>
              </a:spcBef>
              <a:spcAft>
                <a:spcPts val="0"/>
              </a:spcAft>
              <a:defRPr/>
            </a:pPr>
            <a:endParaRPr lang="fr-FR" dirty="0">
              <a:latin typeface="+mn-lt"/>
            </a:endParaRPr>
          </a:p>
        </p:txBody>
      </p:sp>
      <p:sp>
        <p:nvSpPr>
          <p:cNvPr id="6" name="Rectangle 5"/>
          <p:cNvSpPr/>
          <p:nvPr/>
        </p:nvSpPr>
        <p:spPr>
          <a:xfrm>
            <a:off x="295275" y="2654300"/>
            <a:ext cx="11615738" cy="2862322"/>
          </a:xfrm>
          <a:prstGeom prst="rect">
            <a:avLst/>
          </a:prstGeom>
        </p:spPr>
        <p:txBody>
          <a:bodyPr>
            <a:spAutoFit/>
          </a:bodyPr>
          <a:lstStyle/>
          <a:p>
            <a:pPr eaLnBrk="1" fontAlgn="auto" hangingPunct="1">
              <a:spcBef>
                <a:spcPts val="0"/>
              </a:spcBef>
              <a:spcAft>
                <a:spcPts val="0"/>
              </a:spcAft>
              <a:defRPr/>
            </a:pPr>
            <a:endParaRPr lang="fr-FR" b="1"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dirty="0" smtClean="0">
                <a:latin typeface="+mn-lt"/>
              </a:rPr>
              <a:t>En terminale, entre mi-mai et début juillet ( 6 semaines), les lycéens pourront choisir entre 2 parcours différenciés : Un parcours de préparation à l’insertion professionnelle ou un parcours de préparation à la poursuite d’études supérieurs.</a:t>
            </a:r>
          </a:p>
          <a:p>
            <a:pPr marL="342900" indent="-342900" eaLnBrk="1" fontAlgn="auto" hangingPunct="1">
              <a:spcBef>
                <a:spcPts val="0"/>
              </a:spcBef>
              <a:spcAft>
                <a:spcPts val="0"/>
              </a:spcAft>
              <a:buFont typeface="Arial" panose="020B0604020202020204" pitchFamily="34" charset="0"/>
              <a:buChar char="•"/>
              <a:defRPr/>
            </a:pPr>
            <a:r>
              <a:rPr lang="fr-FR" dirty="0" smtClean="0">
                <a:latin typeface="+mn-lt"/>
              </a:rPr>
              <a:t>Réalisation </a:t>
            </a:r>
            <a:r>
              <a:rPr lang="fr-FR" b="1" dirty="0">
                <a:latin typeface="+mn-lt"/>
              </a:rPr>
              <a:t>d’un </a:t>
            </a:r>
            <a:r>
              <a:rPr lang="fr-FR" b="1" dirty="0" smtClean="0">
                <a:latin typeface="+mn-lt"/>
              </a:rPr>
              <a:t>projet individuel ou collectif </a:t>
            </a:r>
            <a:r>
              <a:rPr lang="fr-FR" dirty="0" smtClean="0">
                <a:latin typeface="+mn-lt"/>
              </a:rPr>
              <a:t>en </a:t>
            </a:r>
            <a:r>
              <a:rPr lang="fr-FR" dirty="0">
                <a:latin typeface="+mn-lt"/>
              </a:rPr>
              <a:t>1</a:t>
            </a:r>
            <a:r>
              <a:rPr lang="fr-FR" baseline="30000" dirty="0">
                <a:latin typeface="+mn-lt"/>
              </a:rPr>
              <a:t>re</a:t>
            </a:r>
            <a:r>
              <a:rPr lang="fr-FR" dirty="0">
                <a:latin typeface="+mn-lt"/>
              </a:rPr>
              <a:t> et </a:t>
            </a:r>
            <a:r>
              <a:rPr lang="fr-FR" dirty="0" err="1">
                <a:latin typeface="+mn-lt"/>
              </a:rPr>
              <a:t>T</a:t>
            </a:r>
            <a:r>
              <a:rPr lang="fr-FR" baseline="30000" dirty="0" err="1"/>
              <a:t>le</a:t>
            </a:r>
            <a:r>
              <a:rPr lang="fr-FR" dirty="0">
                <a:latin typeface="+mn-lt"/>
              </a:rPr>
              <a:t> </a:t>
            </a:r>
            <a:r>
              <a:rPr lang="fr-FR" dirty="0"/>
              <a:t>(œuvre concrète et pluridisciplinaire) </a:t>
            </a:r>
            <a:endParaRPr lang="fr-FR" dirty="0">
              <a:latin typeface="+mn-lt"/>
            </a:endParaRPr>
          </a:p>
          <a:p>
            <a:pPr marL="342900" indent="-342900" eaLnBrk="1" fontAlgn="auto" hangingPunct="1">
              <a:spcBef>
                <a:spcPts val="0"/>
              </a:spcBef>
              <a:spcAft>
                <a:spcPts val="0"/>
              </a:spcAft>
              <a:buFont typeface="Arial" panose="020B0604020202020204" pitchFamily="34" charset="0"/>
              <a:buChar char="•"/>
              <a:defRPr/>
            </a:pPr>
            <a:r>
              <a:rPr lang="fr-FR" b="1" dirty="0">
                <a:latin typeface="+mn-lt"/>
              </a:rPr>
              <a:t>Tests de positionnement </a:t>
            </a:r>
            <a:r>
              <a:rPr lang="fr-FR" dirty="0">
                <a:latin typeface="+mn-lt"/>
              </a:rPr>
              <a:t>en français et mathématiques à l’entrée en 2</a:t>
            </a:r>
            <a:r>
              <a:rPr lang="fr-FR" baseline="30000" dirty="0">
                <a:latin typeface="+mn-lt"/>
              </a:rPr>
              <a:t>de</a:t>
            </a:r>
            <a:r>
              <a:rPr lang="fr-FR" dirty="0">
                <a:latin typeface="+mn-lt"/>
              </a:rPr>
              <a:t> bac pro, depuis 2018</a:t>
            </a:r>
          </a:p>
          <a:p>
            <a:pPr marL="800100" lvl="1" indent="-342900" eaLnBrk="1" fontAlgn="auto" hangingPunct="1">
              <a:spcBef>
                <a:spcPts val="0"/>
              </a:spcBef>
              <a:spcAft>
                <a:spcPts val="0"/>
              </a:spcAft>
              <a:buFont typeface="Courier New" panose="02070309020205020404" pitchFamily="49" charset="0"/>
              <a:buChar char="o"/>
              <a:defRPr/>
            </a:pPr>
            <a:r>
              <a:rPr lang="fr-FR" u="sng" dirty="0">
                <a:solidFill>
                  <a:schemeClr val="accent5">
                    <a:lumMod val="50000"/>
                  </a:schemeClr>
                </a:solidFill>
                <a:latin typeface="+mn-lt"/>
              </a:rPr>
              <a:t>Français</a:t>
            </a:r>
            <a:r>
              <a:rPr lang="fr-FR" dirty="0">
                <a:solidFill>
                  <a:schemeClr val="accent5">
                    <a:lumMod val="50000"/>
                  </a:schemeClr>
                </a:solidFill>
                <a:latin typeface="+mn-lt"/>
              </a:rPr>
              <a:t> : compréhension orale et écrite, compréhension du fonctionnement de la langue – 50 min</a:t>
            </a:r>
          </a:p>
          <a:p>
            <a:pPr marL="800100" lvl="1" indent="-342900" eaLnBrk="1" fontAlgn="auto" hangingPunct="1">
              <a:spcBef>
                <a:spcPts val="0"/>
              </a:spcBef>
              <a:spcAft>
                <a:spcPts val="0"/>
              </a:spcAft>
              <a:buFont typeface="Courier New" panose="02070309020205020404" pitchFamily="49" charset="0"/>
              <a:buChar char="o"/>
              <a:defRPr/>
            </a:pPr>
            <a:r>
              <a:rPr lang="fr-FR" u="sng" dirty="0">
                <a:solidFill>
                  <a:schemeClr val="accent5">
                    <a:lumMod val="50000"/>
                  </a:schemeClr>
                </a:solidFill>
                <a:latin typeface="+mn-lt"/>
              </a:rPr>
              <a:t>Mathématiques</a:t>
            </a:r>
            <a:r>
              <a:rPr lang="fr-FR" dirty="0">
                <a:solidFill>
                  <a:schemeClr val="accent5">
                    <a:lumMod val="50000"/>
                  </a:schemeClr>
                </a:solidFill>
                <a:latin typeface="+mn-lt"/>
              </a:rPr>
              <a:t> : géométrie modulaire (représenter l’espace, calculer avec des grandeurs et exprimer des résultats dans les unités adaptées), calcul littéral (mettre un problème en équation en vue de sa résolution, résoudre des équations ou inéquations du premier degré) – 50 </a:t>
            </a:r>
            <a:r>
              <a:rPr lang="fr-FR" dirty="0" smtClean="0">
                <a:solidFill>
                  <a:schemeClr val="accent5">
                    <a:lumMod val="50000"/>
                  </a:schemeClr>
                </a:solidFill>
                <a:latin typeface="+mn-lt"/>
              </a:rPr>
              <a:t>min</a:t>
            </a:r>
            <a:endParaRPr lang="fr-FR" dirty="0">
              <a:solidFill>
                <a:schemeClr val="accent5">
                  <a:lumMod val="50000"/>
                </a:schemeClr>
              </a:solidFill>
              <a:latin typeface="+mn-lt"/>
            </a:endParaRPr>
          </a:p>
        </p:txBody>
      </p:sp>
      <p:sp>
        <p:nvSpPr>
          <p:cNvPr id="8" name="ZoneTexte 7"/>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Graphique 2"/>
          <p:cNvGraphicFramePr>
            <a:graphicFrameLocks/>
          </p:cNvGraphicFramePr>
          <p:nvPr>
            <p:extLst>
              <p:ext uri="{D42A27DB-BD31-4B8C-83A1-F6EECF244321}">
                <p14:modId xmlns:p14="http://schemas.microsoft.com/office/powerpoint/2010/main" val="3907971597"/>
              </p:ext>
            </p:extLst>
          </p:nvPr>
        </p:nvGraphicFramePr>
        <p:xfrm>
          <a:off x="-482373" y="674688"/>
          <a:ext cx="9118601" cy="5735637"/>
        </p:xfrm>
        <a:graphic>
          <a:graphicData uri="http://schemas.openxmlformats.org/presentationml/2006/ole">
            <mc:AlternateContent xmlns:mc="http://schemas.openxmlformats.org/markup-compatibility/2006">
              <mc:Choice xmlns:v="urn:schemas-microsoft-com:vml" Requires="v">
                <p:oleObj spid="_x0000_s14440" r:id="rId3" imgW="9120406" imgH="5736833" progId="Excel.Chart.8">
                  <p:embed/>
                </p:oleObj>
              </mc:Choice>
              <mc:Fallback>
                <p:oleObj r:id="rId3" imgW="9120406" imgH="5736833" progId="Excel.Chart.8">
                  <p:embed/>
                  <p:pic>
                    <p:nvPicPr>
                      <p:cNvPr id="0" name="Graphiqu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373" y="674688"/>
                        <a:ext cx="9118601" cy="573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ectangle 3"/>
          <p:cNvSpPr/>
          <p:nvPr/>
        </p:nvSpPr>
        <p:spPr>
          <a:xfrm>
            <a:off x="7228114" y="1901371"/>
            <a:ext cx="4963886" cy="4801314"/>
          </a:xfrm>
          <a:prstGeom prst="rect">
            <a:avLst/>
          </a:prstGeom>
        </p:spPr>
        <p:txBody>
          <a:bodyPr wrap="square">
            <a:spAutoFit/>
          </a:bodyPr>
          <a:lstStyle/>
          <a:p>
            <a:pPr eaLnBrk="1" fontAlgn="auto" hangingPunct="1">
              <a:spcBef>
                <a:spcPts val="0"/>
              </a:spcBef>
              <a:spcAft>
                <a:spcPts val="0"/>
              </a:spcAft>
              <a:defRPr/>
            </a:pPr>
            <a:r>
              <a:rPr lang="fr-FR" b="1" dirty="0">
                <a:latin typeface="+mn-lt"/>
              </a:rPr>
              <a:t>Enseignements professionnels : </a:t>
            </a:r>
          </a:p>
          <a:p>
            <a:pPr marL="285750" indent="-285750">
              <a:buFontTx/>
              <a:buChar char="-"/>
              <a:defRPr/>
            </a:pPr>
            <a:r>
              <a:rPr lang="fr-FR" dirty="0" smtClean="0">
                <a:latin typeface="+mn-lt"/>
              </a:rPr>
              <a:t>Réalisation </a:t>
            </a:r>
            <a:r>
              <a:rPr lang="fr-FR" dirty="0">
                <a:latin typeface="+mn-lt"/>
              </a:rPr>
              <a:t>d’un </a:t>
            </a:r>
            <a:r>
              <a:rPr lang="fr-FR" dirty="0" smtClean="0">
                <a:latin typeface="+mn-lt"/>
              </a:rPr>
              <a:t>projet pluridisciplinaire individuel ou collectif en </a:t>
            </a:r>
            <a:r>
              <a:rPr lang="fr-FR" dirty="0">
                <a:latin typeface="+mn-lt"/>
              </a:rPr>
              <a:t>1</a:t>
            </a:r>
            <a:r>
              <a:rPr lang="fr-FR" baseline="30000" dirty="0">
                <a:latin typeface="+mn-lt"/>
              </a:rPr>
              <a:t>re</a:t>
            </a:r>
            <a:r>
              <a:rPr lang="fr-FR" dirty="0">
                <a:latin typeface="+mn-lt"/>
              </a:rPr>
              <a:t> et </a:t>
            </a:r>
            <a:r>
              <a:rPr lang="fr-FR" dirty="0" err="1">
                <a:latin typeface="+mn-lt"/>
              </a:rPr>
              <a:t>T</a:t>
            </a:r>
            <a:r>
              <a:rPr lang="fr-FR" baseline="30000" dirty="0" err="1"/>
              <a:t>le</a:t>
            </a:r>
            <a:r>
              <a:rPr lang="fr-FR" dirty="0">
                <a:latin typeface="+mn-lt"/>
              </a:rPr>
              <a:t> (œuvre concrète et pluridisciplinaire) </a:t>
            </a:r>
            <a:endParaRPr lang="fr-FR" dirty="0" smtClean="0">
              <a:latin typeface="+mn-lt"/>
            </a:endParaRPr>
          </a:p>
          <a:p>
            <a:pPr marL="285750" indent="-285750">
              <a:buFontTx/>
              <a:buChar char="-"/>
              <a:defRPr/>
            </a:pPr>
            <a:r>
              <a:rPr lang="fr-FR" dirty="0" smtClean="0"/>
              <a:t>Co-intervention </a:t>
            </a:r>
            <a:r>
              <a:rPr lang="fr-FR" dirty="0"/>
              <a:t>entre enseignement professionnels et enseignements généraux.</a:t>
            </a:r>
          </a:p>
          <a:p>
            <a:pPr eaLnBrk="1" fontAlgn="auto" hangingPunct="1">
              <a:spcBef>
                <a:spcPts val="0"/>
              </a:spcBef>
              <a:spcAft>
                <a:spcPts val="0"/>
              </a:spcAft>
              <a:defRPr/>
            </a:pPr>
            <a:endParaRPr lang="fr-FR" b="1" dirty="0">
              <a:latin typeface="+mn-lt"/>
            </a:endParaRPr>
          </a:p>
          <a:p>
            <a:pPr eaLnBrk="1" fontAlgn="auto" hangingPunct="1">
              <a:spcBef>
                <a:spcPts val="0"/>
              </a:spcBef>
              <a:spcAft>
                <a:spcPts val="0"/>
              </a:spcAft>
              <a:defRPr/>
            </a:pPr>
            <a:r>
              <a:rPr lang="fr-FR" b="1" dirty="0">
                <a:latin typeface="+mn-lt"/>
              </a:rPr>
              <a:t>Enseignements généraux :</a:t>
            </a:r>
          </a:p>
          <a:p>
            <a:pPr eaLnBrk="1" fontAlgn="auto" hangingPunct="1">
              <a:spcBef>
                <a:spcPts val="0"/>
              </a:spcBef>
              <a:spcAft>
                <a:spcPts val="0"/>
              </a:spcAft>
              <a:defRPr/>
            </a:pPr>
            <a:r>
              <a:rPr lang="fr-FR" dirty="0" smtClean="0">
                <a:latin typeface="+mn-lt"/>
              </a:rPr>
              <a:t>Français ( effectifs réduits), </a:t>
            </a:r>
            <a:r>
              <a:rPr lang="fr-FR" dirty="0">
                <a:latin typeface="+mn-lt"/>
              </a:rPr>
              <a:t>HG, EMC, LV1, </a:t>
            </a:r>
            <a:r>
              <a:rPr lang="fr-FR" dirty="0" smtClean="0">
                <a:latin typeface="+mn-lt"/>
              </a:rPr>
              <a:t>math (effectifs réduits), </a:t>
            </a:r>
            <a:r>
              <a:rPr lang="fr-FR" dirty="0">
                <a:latin typeface="+mn-lt"/>
              </a:rPr>
              <a:t>PC ou LV2, Arts, </a:t>
            </a:r>
            <a:r>
              <a:rPr lang="fr-FR" dirty="0" smtClean="0">
                <a:latin typeface="+mn-lt"/>
              </a:rPr>
              <a:t>EPS,</a:t>
            </a:r>
          </a:p>
          <a:p>
            <a:pPr eaLnBrk="1" fontAlgn="auto" hangingPunct="1">
              <a:spcBef>
                <a:spcPts val="0"/>
              </a:spcBef>
              <a:spcAft>
                <a:spcPts val="0"/>
              </a:spcAft>
              <a:defRPr/>
            </a:pPr>
            <a:r>
              <a:rPr lang="fr-FR" dirty="0" smtClean="0"/>
              <a:t>Soutien au parcours (pour consolider et approfondir ses connaissances.</a:t>
            </a:r>
            <a:endParaRPr lang="fr-FR" dirty="0" smtClean="0">
              <a:latin typeface="+mn-lt"/>
            </a:endParaRPr>
          </a:p>
          <a:p>
            <a:pPr eaLnBrk="1" fontAlgn="auto" hangingPunct="1">
              <a:spcBef>
                <a:spcPts val="0"/>
              </a:spcBef>
              <a:spcAft>
                <a:spcPts val="0"/>
              </a:spcAft>
              <a:defRPr/>
            </a:pPr>
            <a:endParaRPr lang="fr-FR" dirty="0">
              <a:latin typeface="+mn-lt"/>
            </a:endParaRPr>
          </a:p>
          <a:p>
            <a:pPr eaLnBrk="1" fontAlgn="auto" hangingPunct="1">
              <a:spcBef>
                <a:spcPts val="0"/>
              </a:spcBef>
              <a:spcAft>
                <a:spcPts val="0"/>
              </a:spcAft>
              <a:defRPr/>
            </a:pPr>
            <a:r>
              <a:rPr lang="fr-FR" dirty="0" smtClean="0">
                <a:latin typeface="+mn-lt"/>
              </a:rPr>
              <a:t>PFMP obligatoires de 20 semaines sur </a:t>
            </a:r>
            <a:r>
              <a:rPr lang="fr-FR" dirty="0">
                <a:latin typeface="+mn-lt"/>
              </a:rPr>
              <a:t>les 3 </a:t>
            </a:r>
            <a:r>
              <a:rPr lang="fr-FR" dirty="0" smtClean="0">
                <a:latin typeface="+mn-lt"/>
              </a:rPr>
              <a:t>années de </a:t>
            </a:r>
            <a:r>
              <a:rPr lang="fr-FR" dirty="0">
                <a:latin typeface="+mn-lt"/>
              </a:rPr>
              <a:t>bac </a:t>
            </a:r>
            <a:r>
              <a:rPr lang="fr-FR" dirty="0" smtClean="0">
                <a:latin typeface="+mn-lt"/>
              </a:rPr>
              <a:t>pro. Allocation de stage de 50 euros en 2de pro,75 Euros en 1 ère et 100 Euros en terminale par semaine.</a:t>
            </a:r>
            <a:endParaRPr lang="fr-FR" dirty="0">
              <a:latin typeface="+mn-lt"/>
            </a:endParaRPr>
          </a:p>
        </p:txBody>
      </p:sp>
      <p:sp>
        <p:nvSpPr>
          <p:cNvPr id="14340" name="ZoneTexte 4"/>
          <p:cNvSpPr txBox="1">
            <a:spLocks noChangeArrowheads="1"/>
          </p:cNvSpPr>
          <p:nvPr/>
        </p:nvSpPr>
        <p:spPr bwMode="auto">
          <a:xfrm>
            <a:off x="1954213" y="1139825"/>
            <a:ext cx="8990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fr-FR" altLang="fr-FR" sz="3200" b="1">
                <a:solidFill>
                  <a:srgbClr val="FF0000"/>
                </a:solidFill>
              </a:rPr>
              <a:t>LA RÉPARTITION DES ENSEIGNEMENTS EN BAC PRO</a:t>
            </a:r>
            <a:r>
              <a:rPr lang="fr-FR" altLang="fr-FR" sz="3200">
                <a:solidFill>
                  <a:srgbClr val="FF0000"/>
                </a:solidFill>
              </a:rPr>
              <a:t> </a:t>
            </a:r>
          </a:p>
        </p:txBody>
      </p:sp>
      <p:sp>
        <p:nvSpPr>
          <p:cNvPr id="8" name="ZoneTexte 7"/>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6" name="Rectangle 5"/>
          <p:cNvSpPr/>
          <p:nvPr/>
        </p:nvSpPr>
        <p:spPr>
          <a:xfrm>
            <a:off x="120650" y="4203700"/>
            <a:ext cx="3821113" cy="1138773"/>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 gestion administrative, </a:t>
            </a:r>
          </a:p>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du transport et de la logistique</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Assistance à la gestion des organisations et de leurs activités (AGORA)</a:t>
            </a:r>
          </a:p>
          <a:p>
            <a:pPr marL="214313" indent="-214313" eaLnBrk="1" fontAlgn="auto" hangingPunct="1">
              <a:spcBef>
                <a:spcPts val="0"/>
              </a:spcBef>
              <a:spcAft>
                <a:spcPts val="0"/>
              </a:spcAft>
              <a:buFont typeface="Arial" panose="020B0604020202020204" pitchFamily="34" charset="0"/>
              <a:buChar char="•"/>
              <a:defRPr/>
            </a:pP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 LOGISTIQUE (1</a:t>
            </a:r>
            <a:r>
              <a:rPr lang="fr-FR" sz="1000" baseline="30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ère</a:t>
            </a: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 session en 2028)</a:t>
            </a:r>
          </a:p>
          <a:p>
            <a:pPr marL="214313" indent="-214313" eaLnBrk="1" fontAlgn="auto" hangingPunct="1">
              <a:spcBef>
                <a:spcPts val="0"/>
              </a:spcBef>
              <a:spcAft>
                <a:spcPts val="0"/>
              </a:spcAft>
              <a:buFont typeface="Arial" panose="020B0604020202020204" pitchFamily="34" charset="0"/>
              <a:buChar char="•"/>
              <a:defRPr/>
            </a:pP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Organisation de transport de marchandises</a:t>
            </a:r>
            <a:endParaRPr lang="fr-FR" sz="1000" dirty="0">
              <a:ln w="0"/>
              <a:solidFill>
                <a:schemeClr val="tx1"/>
              </a:solidFill>
              <a:effectLst>
                <a:outerShdw blurRad="38100" dist="19050" dir="2700000" algn="tl" rotWithShape="0">
                  <a:schemeClr val="dk1">
                    <a:alpha val="40000"/>
                  </a:schemeClr>
                </a:outerShdw>
              </a:effectLst>
              <a:cs typeface="Calibri" panose="020F0502020204030204" pitchFamily="34" charset="0"/>
            </a:endParaRPr>
          </a:p>
        </p:txBody>
      </p:sp>
      <p:sp>
        <p:nvSpPr>
          <p:cNvPr id="8" name="Rectangle 7"/>
          <p:cNvSpPr/>
          <p:nvPr/>
        </p:nvSpPr>
        <p:spPr>
          <a:xfrm>
            <a:off x="8024813" y="4211638"/>
            <a:ext cx="3813175" cy="1600200"/>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rPr>
              <a:t>Métiers de la </a:t>
            </a: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construction</a:t>
            </a:r>
            <a:r>
              <a:rPr lang="fr-FR" sz="1400" b="1" dirty="0">
                <a:ln w="0"/>
                <a:solidFill>
                  <a:schemeClr val="tx1"/>
                </a:solidFill>
                <a:effectLst>
                  <a:outerShdw blurRad="38100" dist="19050" dir="2700000" algn="tl" rotWithShape="0">
                    <a:schemeClr val="dk1">
                      <a:alpha val="40000"/>
                    </a:schemeClr>
                  </a:outerShdw>
                </a:effectLst>
              </a:rPr>
              <a:t> durable du bâtiment et des travaux publics</a:t>
            </a:r>
            <a:endParaRPr lang="fr-FR" sz="1000" dirty="0">
              <a:solidFill>
                <a:srgbClr val="A50021"/>
              </a:solidFill>
              <a:effectLst>
                <a:outerShdw blurRad="38100" dist="38100" dir="2700000" algn="tl">
                  <a:srgbClr val="000000">
                    <a:alpha val="43137"/>
                  </a:srgbClr>
                </a:outerShdw>
              </a:effectLst>
            </a:endParaRP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TRAVAUX PUBLICS </a:t>
            </a: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TECHNICIEN DU BÂTIMENT : ORGANISATION ET RÉALISATION </a:t>
            </a:r>
            <a:br>
              <a:rPr lang="fr-FR" sz="1000" dirty="0">
                <a:ln w="0"/>
                <a:solidFill>
                  <a:schemeClr val="tx1"/>
                </a:solidFill>
                <a:effectLst>
                  <a:outerShdw blurRad="38100" dist="19050" dir="2700000" algn="tl" rotWithShape="0">
                    <a:schemeClr val="dk1">
                      <a:alpha val="40000"/>
                    </a:schemeClr>
                  </a:outerShdw>
                </a:effectLst>
              </a:rPr>
            </a:br>
            <a:r>
              <a:rPr lang="fr-FR" sz="1000" dirty="0">
                <a:ln w="0"/>
                <a:solidFill>
                  <a:schemeClr val="tx1"/>
                </a:solidFill>
                <a:effectLst>
                  <a:outerShdw blurRad="38100" dist="19050" dir="2700000" algn="tl" rotWithShape="0">
                    <a:schemeClr val="dk1">
                      <a:alpha val="40000"/>
                    </a:schemeClr>
                  </a:outerShdw>
                </a:effectLst>
              </a:rPr>
              <a:t>DU GROS ŒUVRE </a:t>
            </a: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INTERVENTIONS SUR LE PATRIMOINE BÂTI, </a:t>
            </a:r>
            <a:r>
              <a:rPr lang="fr-FR" sz="1000" i="1" dirty="0">
                <a:solidFill>
                  <a:schemeClr val="accent1"/>
                </a:solidFill>
              </a:rPr>
              <a:t>3 options </a:t>
            </a:r>
            <a:endParaRPr lang="fr-FR" sz="1000" dirty="0">
              <a:solidFill>
                <a:schemeClr val="tx2">
                  <a:lumMod val="50000"/>
                </a:schemeClr>
              </a:solidFill>
            </a:endParaRP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MENUISERIE ALUMINIUM-VERRE </a:t>
            </a: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AMÉNAGEMENT ET FINITIONS DU BÂTIMENT </a:t>
            </a:r>
          </a:p>
          <a:p>
            <a:pPr marL="214313" indent="-214313" eaLnBrk="1" fontAlgn="auto" hangingPunct="1">
              <a:spcBef>
                <a:spcPts val="0"/>
              </a:spcBef>
              <a:spcAft>
                <a:spcPts val="0"/>
              </a:spcAft>
              <a:buFont typeface="Arial" panose="020B0604020202020204" pitchFamily="34" charset="0"/>
              <a:buChar char="•"/>
              <a:defRPr/>
            </a:pPr>
            <a:r>
              <a:rPr lang="fr-FR" sz="1000" dirty="0">
                <a:ln w="0"/>
                <a:solidFill>
                  <a:schemeClr val="tx1"/>
                </a:solidFill>
                <a:effectLst>
                  <a:outerShdw blurRad="38100" dist="19050" dir="2700000" algn="tl" rotWithShape="0">
                    <a:schemeClr val="dk1">
                      <a:alpha val="40000"/>
                    </a:schemeClr>
                  </a:outerShdw>
                </a:effectLst>
              </a:rPr>
              <a:t>OUVRAGES DU BÂTIMENT : MÉTALLERIE </a:t>
            </a:r>
          </a:p>
        </p:txBody>
      </p:sp>
      <p:sp>
        <p:nvSpPr>
          <p:cNvPr id="9" name="Rectangle 8"/>
          <p:cNvSpPr/>
          <p:nvPr/>
        </p:nvSpPr>
        <p:spPr>
          <a:xfrm>
            <a:off x="4064000" y="1908175"/>
            <a:ext cx="3830638" cy="769441"/>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 relation client</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85750" indent="-285750" eaLnBrk="1" fontAlgn="auto" hangingPunct="1">
              <a:spcBef>
                <a:spcPts val="0"/>
              </a:spcBef>
              <a:spcAft>
                <a:spcPts val="0"/>
              </a:spcAft>
              <a:buFont typeface="Arial" panose="020B0604020202020204" pitchFamily="34" charset="0"/>
              <a:buChar char="•"/>
              <a:defRPr/>
            </a:pPr>
            <a:r>
              <a:rPr lang="fr-FR" sz="1000" dirty="0" err="1" smtClean="0">
                <a:ln w="0"/>
                <a:solidFill>
                  <a:schemeClr val="tx1"/>
                </a:solidFill>
                <a:effectLst>
                  <a:outerShdw blurRad="38100" dist="19050" dir="2700000" algn="tl" rotWithShape="0">
                    <a:schemeClr val="dk1">
                      <a:alpha val="40000"/>
                    </a:schemeClr>
                  </a:outerShdw>
                </a:effectLst>
                <a:cs typeface="Calibri" panose="020F0502020204030204" pitchFamily="34" charset="0"/>
              </a:rPr>
              <a:t>MétIERS</a:t>
            </a: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 </a:t>
            </a:r>
            <a:r>
              <a:rPr lang="fr-FR" sz="1000" dirty="0">
                <a:ln w="0"/>
                <a:solidFill>
                  <a:schemeClr val="tx1"/>
                </a:solidFill>
                <a:effectLst>
                  <a:outerShdw blurRad="38100" dist="19050" dir="2700000" algn="tl" rotWithShape="0">
                    <a:schemeClr val="dk1">
                      <a:alpha val="40000"/>
                    </a:schemeClr>
                  </a:outerShdw>
                </a:effectLst>
                <a:cs typeface="Calibri" panose="020F0502020204030204" pitchFamily="34" charset="0"/>
              </a:rPr>
              <a:t>DU COMMERCE ET DE LA </a:t>
            </a:r>
            <a:r>
              <a:rPr lang="fr-FR" sz="1000" dirty="0" smtClean="0">
                <a:ln w="0"/>
                <a:solidFill>
                  <a:schemeClr val="tx1"/>
                </a:solidFill>
                <a:effectLst>
                  <a:outerShdw blurRad="38100" dist="19050" dir="2700000" algn="tl" rotWithShape="0">
                    <a:schemeClr val="dk1">
                      <a:alpha val="40000"/>
                    </a:schemeClr>
                  </a:outerShdw>
                </a:effectLst>
                <a:cs typeface="Calibri" panose="020F0502020204030204" pitchFamily="34" charset="0"/>
              </a:rPr>
              <a:t>VENTE ( option A et option B)</a:t>
            </a:r>
            <a:endParaRPr lang="fr-FR" sz="1000" dirty="0">
              <a:ln w="0"/>
              <a:solidFill>
                <a:schemeClr val="tx1"/>
              </a:solidFill>
              <a:effectLst>
                <a:outerShdw blurRad="38100" dist="19050" dir="2700000" algn="tl" rotWithShape="0">
                  <a:schemeClr val="dk1">
                    <a:alpha val="40000"/>
                  </a:schemeClr>
                </a:outerShdw>
              </a:effectLst>
              <a:cs typeface="Calibri" panose="020F0502020204030204" pitchFamily="34" charset="0"/>
            </a:endParaRPr>
          </a:p>
          <a:p>
            <a:pPr marL="285750" indent="-285750" eaLnBrk="1" fontAlgn="auto" hangingPunct="1">
              <a:spcBef>
                <a:spcPts val="0"/>
              </a:spcBef>
              <a:spcAft>
                <a:spcPts val="0"/>
              </a:spcAft>
              <a:buFont typeface="Arial" panose="020B0604020202020204" pitchFamily="34" charset="0"/>
              <a:buChar char="•"/>
              <a:defRPr/>
            </a:pPr>
            <a:r>
              <a:rPr lang="fr-FR" sz="1000" dirty="0" err="1">
                <a:ln w="0"/>
                <a:solidFill>
                  <a:schemeClr val="tx1"/>
                </a:solidFill>
                <a:effectLst>
                  <a:outerShdw blurRad="38100" dist="19050" dir="2700000" algn="tl" rotWithShape="0">
                    <a:schemeClr val="dk1">
                      <a:alpha val="40000"/>
                    </a:schemeClr>
                  </a:outerShdw>
                </a:effectLst>
                <a:cs typeface="Calibri" panose="020F0502020204030204" pitchFamily="34" charset="0"/>
              </a:rPr>
              <a:t>M</a:t>
            </a:r>
            <a:r>
              <a:rPr lang="fr-FR" sz="1000" cap="all" dirty="0" err="1">
                <a:ln w="0"/>
                <a:solidFill>
                  <a:schemeClr val="tx1"/>
                </a:solidFill>
                <a:effectLst>
                  <a:outerShdw blurRad="38100" dist="19050" dir="2700000" algn="tl" rotWithShape="0">
                    <a:schemeClr val="dk1">
                      <a:alpha val="40000"/>
                    </a:schemeClr>
                  </a:outerShdw>
                </a:effectLst>
                <a:cs typeface="Calibri" panose="020F0502020204030204" pitchFamily="34" charset="0"/>
              </a:rPr>
              <a:t>é</a:t>
            </a:r>
            <a:r>
              <a:rPr lang="fr-FR" sz="1000" dirty="0" err="1">
                <a:ln w="0"/>
                <a:solidFill>
                  <a:schemeClr val="tx1"/>
                </a:solidFill>
                <a:effectLst>
                  <a:outerShdw blurRad="38100" dist="19050" dir="2700000" algn="tl" rotWithShape="0">
                    <a:schemeClr val="dk1">
                      <a:alpha val="40000"/>
                    </a:schemeClr>
                  </a:outerShdw>
                </a:effectLst>
                <a:cs typeface="Calibri" panose="020F0502020204030204" pitchFamily="34" charset="0"/>
              </a:rPr>
              <a:t>TIERS</a:t>
            </a:r>
            <a:r>
              <a:rPr lang="fr-FR" sz="1000" dirty="0">
                <a:ln w="0"/>
                <a:solidFill>
                  <a:schemeClr val="tx1"/>
                </a:solidFill>
                <a:effectLst>
                  <a:outerShdw blurRad="38100" dist="19050" dir="2700000" algn="tl" rotWithShape="0">
                    <a:schemeClr val="dk1">
                      <a:alpha val="40000"/>
                    </a:schemeClr>
                  </a:outerShdw>
                </a:effectLst>
                <a:cs typeface="Calibri" panose="020F0502020204030204" pitchFamily="34" charset="0"/>
              </a:rPr>
              <a:t> DE L’ACCUEIL </a:t>
            </a:r>
          </a:p>
        </p:txBody>
      </p:sp>
      <p:sp>
        <p:nvSpPr>
          <p:cNvPr id="10" name="Rectangle 9"/>
          <p:cNvSpPr/>
          <p:nvPr/>
        </p:nvSpPr>
        <p:spPr>
          <a:xfrm>
            <a:off x="4057649" y="2963862"/>
            <a:ext cx="3967163" cy="830997"/>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wrap="square">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des industries graphiques </a:t>
            </a:r>
            <a:b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b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et de la communication</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Façonnage de produits imprimés, routage Réalisation </a:t>
            </a:r>
            <a:br>
              <a:rPr lang="fr-FR" sz="1000" cap="all" dirty="0">
                <a:ln w="0"/>
                <a:solidFill>
                  <a:schemeClr val="tx1"/>
                </a:solidFill>
                <a:effectLst>
                  <a:outerShdw blurRad="38100" dist="19050" dir="2700000" algn="tl" rotWithShape="0">
                    <a:schemeClr val="dk1">
                      <a:alpha val="40000"/>
                    </a:schemeClr>
                  </a:outerShdw>
                </a:effectLst>
              </a:rPr>
            </a:br>
            <a:r>
              <a:rPr lang="fr-FR" sz="1000" cap="all" dirty="0">
                <a:ln w="0"/>
                <a:solidFill>
                  <a:schemeClr val="tx1"/>
                </a:solidFill>
                <a:effectLst>
                  <a:outerShdw blurRad="38100" dist="19050" dir="2700000" algn="tl" rotWithShape="0">
                    <a:schemeClr val="dk1">
                      <a:alpha val="40000"/>
                    </a:schemeClr>
                  </a:outerShdw>
                </a:effectLst>
              </a:rPr>
              <a:t>de produits imprimés et </a:t>
            </a:r>
            <a:r>
              <a:rPr lang="fr-FR" sz="1000" cap="all" dirty="0" err="1">
                <a:ln w="0"/>
                <a:solidFill>
                  <a:schemeClr val="tx1"/>
                </a:solidFill>
                <a:effectLst>
                  <a:outerShdw blurRad="38100" dist="19050" dir="2700000" algn="tl" rotWithShape="0">
                    <a:schemeClr val="dk1">
                      <a:alpha val="40000"/>
                    </a:schemeClr>
                  </a:outerShdw>
                </a:effectLst>
              </a:rPr>
              <a:t>plurimédia</a:t>
            </a:r>
            <a:r>
              <a:rPr lang="fr-FR" sz="1000" cap="all" dirty="0">
                <a:ln w="0"/>
                <a:solidFill>
                  <a:schemeClr val="tx1"/>
                </a:solidFill>
                <a:effectLst>
                  <a:outerShdw blurRad="38100" dist="19050" dir="2700000" algn="tl" rotWithShape="0">
                    <a:schemeClr val="dk1">
                      <a:alpha val="40000"/>
                    </a:schemeClr>
                  </a:outerShdw>
                </a:effectLst>
              </a:rPr>
              <a:t> (options A et B)</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p:txBody>
      </p:sp>
      <p:sp>
        <p:nvSpPr>
          <p:cNvPr id="12" name="Rectangle 11"/>
          <p:cNvSpPr/>
          <p:nvPr/>
        </p:nvSpPr>
        <p:spPr>
          <a:xfrm>
            <a:off x="8024813" y="2982913"/>
            <a:ext cx="3836987" cy="769937"/>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solidFill>
                  <a:schemeClr val="tx1"/>
                </a:solidFill>
                <a:effectLst>
                  <a:outerShdw blurRad="38100" dist="38100" dir="2700000" algn="tl">
                    <a:srgbClr val="000000">
                      <a:alpha val="43137"/>
                    </a:srgbClr>
                  </a:outerShdw>
                </a:effectLst>
              </a:rPr>
              <a:t>Métiers de l’alimentation</a:t>
            </a:r>
            <a:endParaRPr lang="fr-FR" sz="1000" dirty="0">
              <a:ln w="0"/>
              <a:solidFill>
                <a:srgbClr val="A50021"/>
              </a:solidFill>
              <a:effectLst>
                <a:outerShdw blurRad="38100" dist="38100" dir="2700000" algn="tl">
                  <a:srgbClr val="000000">
                    <a:alpha val="43137"/>
                  </a:srgbClr>
                </a:outerShdw>
              </a:effectLst>
              <a:cs typeface="Calibri" panose="020F0502020204030204" pitchFamily="34" charset="0"/>
            </a:endParaRPr>
          </a:p>
          <a:p>
            <a:pPr marL="285750" indent="-285750">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Boucher-charcutier-traiteur</a:t>
            </a:r>
          </a:p>
          <a:p>
            <a:pPr marL="285750" indent="-285750">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Boulanger-pâtissier</a:t>
            </a:r>
          </a:p>
          <a:p>
            <a:pPr marL="285750" indent="-285750">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Poissonnier-écailler-traiteur</a:t>
            </a:r>
          </a:p>
        </p:txBody>
      </p:sp>
      <p:sp>
        <p:nvSpPr>
          <p:cNvPr id="13" name="Rectangle 12"/>
          <p:cNvSpPr/>
          <p:nvPr/>
        </p:nvSpPr>
        <p:spPr>
          <a:xfrm>
            <a:off x="4057650" y="4203700"/>
            <a:ext cx="3830638" cy="984885"/>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wrap="square">
            <a:spAutoFit/>
          </a:bodyPr>
          <a:lstStyle/>
          <a:p>
            <a:pPr algn="ctr">
              <a:defRPr/>
            </a:pPr>
            <a:r>
              <a:rPr lang="fr-FR" sz="1400" b="1" dirty="0">
                <a:solidFill>
                  <a:schemeClr val="tx1"/>
                </a:solidFill>
                <a:effectLst>
                  <a:outerShdw blurRad="38100" dist="38100" dir="2700000" algn="tl">
                    <a:srgbClr val="000000">
                      <a:alpha val="43137"/>
                    </a:srgbClr>
                  </a:outerShdw>
                </a:effectLst>
              </a:rPr>
              <a:t>Métiers des études et de la modélisation numérique du bâtiment</a:t>
            </a:r>
          </a:p>
          <a:p>
            <a:pPr marL="285750" indent="-285750">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rPr>
              <a:t>Technicien d’études du bâtiment (option A  et OPTION B) </a:t>
            </a:r>
            <a:endParaRPr lang="fr-FR" sz="1000" cap="all" dirty="0" smtClean="0">
              <a:ln w="0"/>
              <a:solidFill>
                <a:schemeClr val="tx1"/>
              </a:solidFill>
              <a:effectLst>
                <a:outerShdw blurRad="38100" dist="19050" dir="2700000" algn="tl" rotWithShape="0">
                  <a:schemeClr val="dk1">
                    <a:alpha val="40000"/>
                  </a:schemeClr>
                </a:outerShdw>
              </a:effectLst>
            </a:endParaRPr>
          </a:p>
          <a:p>
            <a:pPr marL="285750" indent="-285750">
              <a:buFont typeface="Arial" panose="020B0604020202020204" pitchFamily="34" charset="0"/>
              <a:buChar char="•"/>
              <a:defRPr/>
            </a:pPr>
            <a:r>
              <a:rPr lang="fr-FR" sz="1000" cap="all" dirty="0" smtClean="0">
                <a:ln w="0"/>
                <a:solidFill>
                  <a:schemeClr val="tx1"/>
                </a:solidFill>
                <a:effectLst>
                  <a:outerShdw blurRad="38100" dist="19050" dir="2700000" algn="tl" rotWithShape="0">
                    <a:schemeClr val="dk1">
                      <a:alpha val="40000"/>
                    </a:schemeClr>
                  </a:outerShdw>
                </a:effectLst>
              </a:rPr>
              <a:t>Géomètre (session en 2027)</a:t>
            </a:r>
            <a:endParaRPr lang="fr-FR" sz="1000" cap="all" dirty="0">
              <a:ln w="0"/>
              <a:solidFill>
                <a:schemeClr val="tx1"/>
              </a:solidFill>
              <a:effectLst>
                <a:outerShdw blurRad="38100" dist="19050" dir="2700000" algn="tl" rotWithShape="0">
                  <a:schemeClr val="dk1">
                    <a:alpha val="40000"/>
                  </a:schemeClr>
                </a:outerShdw>
              </a:effectLst>
            </a:endParaRPr>
          </a:p>
        </p:txBody>
      </p:sp>
      <p:sp>
        <p:nvSpPr>
          <p:cNvPr id="14" name="Rectangle 13"/>
          <p:cNvSpPr/>
          <p:nvPr/>
        </p:nvSpPr>
        <p:spPr>
          <a:xfrm>
            <a:off x="8024813" y="1908175"/>
            <a:ext cx="3836987" cy="615950"/>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l’aéronautique</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Aéronautique (option A, OPTION B et OPTION C) </a:t>
            </a: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Aviation générale</a:t>
            </a:r>
          </a:p>
        </p:txBody>
      </p:sp>
      <p:sp>
        <p:nvSpPr>
          <p:cNvPr id="15" name="Rectangle 14"/>
          <p:cNvSpPr/>
          <p:nvPr/>
        </p:nvSpPr>
        <p:spPr>
          <a:xfrm>
            <a:off x="114300" y="1908175"/>
            <a:ext cx="3827463" cy="615950"/>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la beauté et du bien-être</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Esthétique cosmétique parfumerie</a:t>
            </a: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Coiffure</a:t>
            </a:r>
          </a:p>
        </p:txBody>
      </p:sp>
      <p:sp>
        <p:nvSpPr>
          <p:cNvPr id="17" name="Rectangle 16"/>
          <p:cNvSpPr/>
          <p:nvPr/>
        </p:nvSpPr>
        <p:spPr>
          <a:xfrm>
            <a:off x="120650" y="2957513"/>
            <a:ext cx="3821113" cy="615950"/>
          </a:xfrm>
          <a:prstGeom prst="rect">
            <a:avLst/>
          </a:prstGeom>
          <a:solidFill>
            <a:schemeClr val="accent5">
              <a:lumMod val="20000"/>
              <a:lumOff val="80000"/>
            </a:schemeClr>
          </a:solid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a:spAutoFit/>
          </a:bodyPr>
          <a:lstStyle/>
          <a:p>
            <a:pPr algn="ctr" eaLnBrk="1" fontAlgn="auto" hangingPunct="1">
              <a:spcBef>
                <a:spcPts val="0"/>
              </a:spcBef>
              <a:spcAft>
                <a:spcPts val="0"/>
              </a:spcAft>
              <a:defRPr/>
            </a:pPr>
            <a:r>
              <a:rPr lang="fr-FR" sz="1400" b="1" dirty="0">
                <a:ln w="0"/>
                <a:solidFill>
                  <a:schemeClr val="tx1"/>
                </a:solidFill>
                <a:effectLst>
                  <a:outerShdw blurRad="38100" dist="19050" dir="2700000" algn="tl" rotWithShape="0">
                    <a:schemeClr val="dk1">
                      <a:alpha val="40000"/>
                    </a:schemeClr>
                  </a:outerShdw>
                </a:effectLst>
                <a:cs typeface="Calibri" panose="020F0502020204030204" pitchFamily="34" charset="0"/>
              </a:rPr>
              <a:t>Métiers de l’hôtellerie-restauration</a:t>
            </a:r>
            <a:endParaRPr lang="fr-FR" sz="1000" dirty="0">
              <a:ln w="0"/>
              <a:solidFill>
                <a:srgbClr val="A50021"/>
              </a:solidFill>
              <a:effectLst>
                <a:outerShdw blurRad="38100" dist="25400" dir="5400000" algn="ctr" rotWithShape="0">
                  <a:srgbClr val="6E747A">
                    <a:alpha val="43000"/>
                  </a:srgbClr>
                </a:outerShdw>
              </a:effectLst>
              <a:cs typeface="Calibri" panose="020F0502020204030204" pitchFamily="34" charset="0"/>
            </a:endParaRP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Cuisine</a:t>
            </a:r>
          </a:p>
          <a:p>
            <a:pPr marL="214313" indent="-214313" eaLnBrk="1" fontAlgn="auto" hangingPunct="1">
              <a:spcBef>
                <a:spcPts val="0"/>
              </a:spcBef>
              <a:spcAft>
                <a:spcPts val="0"/>
              </a:spcAft>
              <a:buFont typeface="Arial" panose="020B0604020202020204" pitchFamily="34" charset="0"/>
              <a:buChar char="•"/>
              <a:defRPr/>
            </a:pPr>
            <a:r>
              <a:rPr lang="fr-FR" sz="1000" cap="all" dirty="0">
                <a:ln w="0"/>
                <a:solidFill>
                  <a:schemeClr val="tx1"/>
                </a:solidFill>
                <a:effectLst>
                  <a:outerShdw blurRad="38100" dist="19050" dir="2700000" algn="tl" rotWithShape="0">
                    <a:schemeClr val="dk1">
                      <a:alpha val="40000"/>
                    </a:schemeClr>
                  </a:outerShdw>
                </a:effectLst>
                <a:cs typeface="Calibri" panose="020F0502020204030204" pitchFamily="34" charset="0"/>
              </a:rPr>
              <a:t>Commercialisation et services en restauration</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
        <p:nvSpPr>
          <p:cNvPr id="3" name="Rectangle 2"/>
          <p:cNvSpPr/>
          <p:nvPr/>
        </p:nvSpPr>
        <p:spPr>
          <a:xfrm>
            <a:off x="3010486" y="361950"/>
            <a:ext cx="6133514" cy="1084912"/>
          </a:xfrm>
          <a:prstGeom prst="rect">
            <a:avLst/>
          </a:prstGeom>
        </p:spPr>
        <p:txBody>
          <a:bodyPr wrap="square">
            <a:spAutoFit/>
          </a:bodyPr>
          <a:lstStyle/>
          <a:p>
            <a:endParaRPr lang="fr-FR" sz="1050" dirty="0">
              <a:solidFill>
                <a:srgbClr val="000000"/>
              </a:solidFill>
              <a:latin typeface="Marianne" panose="02000000000000000000" pitchFamily="2" charset="0"/>
            </a:endParaRPr>
          </a:p>
          <a:p>
            <a:r>
              <a:rPr lang="fr-FR" b="1" dirty="0">
                <a:solidFill>
                  <a:schemeClr val="accent5"/>
                </a:solidFill>
                <a:latin typeface="Marianne" panose="02000000000000000000" pitchFamily="2" charset="0"/>
              </a:rPr>
              <a:t>LES DIFFÉRENTES FAMILLES DE MÉTIERS</a:t>
            </a:r>
            <a:r>
              <a:rPr lang="fr-FR" dirty="0">
                <a:solidFill>
                  <a:schemeClr val="accent5"/>
                </a:solidFill>
                <a:latin typeface="Marianne Light" panose="02000000000000000000" pitchFamily="2" charset="0"/>
              </a:rPr>
              <a:t>ET LES SPÉCIALITÉS HORS FAMILLES DE MÉTIERS EN VOIE PROFESSIONNELLE</a:t>
            </a:r>
            <a:endParaRPr lang="fr-FR" dirty="0">
              <a:solidFill>
                <a:schemeClr val="accent5"/>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Rectangle 8"/>
          <p:cNvSpPr>
            <a:spLocks noChangeArrowheads="1"/>
          </p:cNvSpPr>
          <p:nvPr/>
        </p:nvSpPr>
        <p:spPr bwMode="auto">
          <a:xfrm>
            <a:off x="3200400" y="177006"/>
            <a:ext cx="55848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fr-FR" altLang="fr-FR" sz="3200" b="1" dirty="0">
                <a:solidFill>
                  <a:srgbClr val="FF0000"/>
                </a:solidFill>
                <a:ea typeface="Calibri" panose="020F0502020204030204" pitchFamily="34" charset="0"/>
                <a:cs typeface="Calibri" panose="020F0502020204030204" pitchFamily="34" charset="0"/>
              </a:rPr>
              <a:t>FAMILLES DE </a:t>
            </a:r>
            <a:r>
              <a:rPr lang="fr-FR" altLang="fr-FR" sz="3200" b="1" dirty="0" smtClean="0">
                <a:solidFill>
                  <a:srgbClr val="FF0000"/>
                </a:solidFill>
                <a:ea typeface="Calibri" panose="020F0502020204030204" pitchFamily="34" charset="0"/>
                <a:cs typeface="Calibri" panose="020F0502020204030204" pitchFamily="34" charset="0"/>
              </a:rPr>
              <a:t>MÉTIERS</a:t>
            </a:r>
            <a:endParaRPr lang="fr-FR" altLang="fr-FR" sz="3200" b="1" dirty="0">
              <a:solidFill>
                <a:srgbClr val="FF0000"/>
              </a:solidFill>
              <a:ea typeface="Calibri" panose="020F0502020204030204" pitchFamily="34" charset="0"/>
              <a:cs typeface="Calibri" panose="020F0502020204030204" pitchFamily="34" charset="0"/>
            </a:endParaRPr>
          </a:p>
        </p:txBody>
      </p:sp>
      <p:sp>
        <p:nvSpPr>
          <p:cNvPr id="10" name="ZoneTexte 9"/>
          <p:cNvSpPr txBox="1"/>
          <p:nvPr/>
        </p:nvSpPr>
        <p:spPr>
          <a:xfrm>
            <a:off x="9442450" y="-7938"/>
            <a:ext cx="2749550" cy="369888"/>
          </a:xfrm>
          <a:prstGeom prst="rect">
            <a:avLst/>
          </a:prstGeom>
          <a:solidFill>
            <a:schemeClr val="bg2">
              <a:lumMod val="25000"/>
            </a:schemeClr>
          </a:solidFill>
        </p:spPr>
        <p:txBody>
          <a:bodyPr wrap="none">
            <a:spAutoFit/>
          </a:bodyPr>
          <a:lstStyle/>
          <a:p>
            <a:pPr>
              <a:defRPr/>
            </a:pPr>
            <a:r>
              <a:rPr lang="fr-FR" b="1" dirty="0">
                <a:solidFill>
                  <a:schemeClr val="bg1"/>
                </a:solidFill>
                <a:latin typeface="Arial Black" panose="020B0A04020102020204" pitchFamily="34" charset="0"/>
              </a:rPr>
              <a:t>Voie professionnelle</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
        <p:nvSpPr>
          <p:cNvPr id="3" name="Rectangle 2"/>
          <p:cNvSpPr/>
          <p:nvPr/>
        </p:nvSpPr>
        <p:spPr>
          <a:xfrm>
            <a:off x="133349" y="914400"/>
            <a:ext cx="10683875" cy="4524315"/>
          </a:xfrm>
          <a:prstGeom prst="rect">
            <a:avLst/>
          </a:prstGeom>
        </p:spPr>
        <p:txBody>
          <a:bodyPr wrap="square">
            <a:spAutoFit/>
          </a:bodyPr>
          <a:lstStyle/>
          <a:p>
            <a:pPr marL="400050" indent="-400050">
              <a:buFont typeface="+mj-lt"/>
              <a:buAutoNum type="romanUcPeriod"/>
            </a:pPr>
            <a:r>
              <a:rPr lang="fr-FR" b="1" dirty="0" smtClean="0">
                <a:solidFill>
                  <a:srgbClr val="0070C0"/>
                </a:solidFill>
              </a:rPr>
              <a:t>Métiers </a:t>
            </a:r>
            <a:r>
              <a:rPr lang="fr-FR" b="1" dirty="0">
                <a:solidFill>
                  <a:srgbClr val="0070C0"/>
                </a:solidFill>
              </a:rPr>
              <a:t>de la réalisation d’ensembles mécaniques et </a:t>
            </a:r>
            <a:r>
              <a:rPr lang="fr-FR" b="1" dirty="0" smtClean="0">
                <a:solidFill>
                  <a:srgbClr val="0070C0"/>
                </a:solidFill>
              </a:rPr>
              <a:t>industriels:</a:t>
            </a:r>
          </a:p>
          <a:p>
            <a:pPr marL="285750" indent="-285750">
              <a:buFont typeface="Wingdings" panose="05000000000000000000" pitchFamily="2" charset="2"/>
              <a:buChar char="v"/>
            </a:pPr>
            <a:r>
              <a:rPr lang="fr-FR" dirty="0" smtClean="0"/>
              <a:t>Fonderie </a:t>
            </a:r>
          </a:p>
          <a:p>
            <a:pPr marL="285750" indent="-285750">
              <a:buFont typeface="Wingdings" panose="05000000000000000000" pitchFamily="2" charset="2"/>
              <a:buChar char="v"/>
            </a:pPr>
            <a:r>
              <a:rPr lang="fr-FR" dirty="0" smtClean="0"/>
              <a:t>Microtechniques</a:t>
            </a:r>
          </a:p>
          <a:p>
            <a:pPr marL="285750" indent="-285750">
              <a:buFont typeface="Wingdings" panose="05000000000000000000" pitchFamily="2" charset="2"/>
              <a:buChar char="v"/>
            </a:pPr>
            <a:r>
              <a:rPr lang="fr-FR" dirty="0" smtClean="0"/>
              <a:t>Technicien </a:t>
            </a:r>
            <a:r>
              <a:rPr lang="fr-FR" dirty="0"/>
              <a:t>en chaudronnerie </a:t>
            </a:r>
            <a:r>
              <a:rPr lang="fr-FR" dirty="0" smtClean="0"/>
              <a:t>industrielle</a:t>
            </a:r>
          </a:p>
          <a:p>
            <a:pPr marL="285750" indent="-285750">
              <a:buFont typeface="Wingdings" panose="05000000000000000000" pitchFamily="2" charset="2"/>
              <a:buChar char="v"/>
            </a:pPr>
            <a:r>
              <a:rPr lang="fr-FR" dirty="0" smtClean="0"/>
              <a:t>Traitements </a:t>
            </a:r>
            <a:r>
              <a:rPr lang="fr-FR" dirty="0"/>
              <a:t>des </a:t>
            </a:r>
            <a:r>
              <a:rPr lang="fr-FR" dirty="0" smtClean="0"/>
              <a:t>matériaux</a:t>
            </a:r>
          </a:p>
          <a:p>
            <a:pPr marL="285750" indent="-285750">
              <a:buFont typeface="Wingdings" panose="05000000000000000000" pitchFamily="2" charset="2"/>
              <a:buChar char="v"/>
            </a:pPr>
            <a:r>
              <a:rPr lang="fr-FR" dirty="0" smtClean="0"/>
              <a:t>Technicien </a:t>
            </a:r>
            <a:r>
              <a:rPr lang="fr-FR" dirty="0"/>
              <a:t>en réalisation de produits mécaniques option </a:t>
            </a:r>
            <a:r>
              <a:rPr lang="fr-FR" dirty="0" smtClean="0"/>
              <a:t> A réalisation </a:t>
            </a:r>
            <a:r>
              <a:rPr lang="fr-FR" dirty="0"/>
              <a:t>et suivi de production </a:t>
            </a:r>
            <a:r>
              <a:rPr lang="fr-FR" dirty="0" smtClean="0"/>
              <a:t>Technicien </a:t>
            </a:r>
            <a:r>
              <a:rPr lang="fr-FR" dirty="0"/>
              <a:t>en réalisation de produits mécaniques option </a:t>
            </a:r>
            <a:r>
              <a:rPr lang="fr-FR" dirty="0" smtClean="0"/>
              <a:t> B réalisation </a:t>
            </a:r>
            <a:r>
              <a:rPr lang="fr-FR" dirty="0"/>
              <a:t>et maintenance des outillages </a:t>
            </a:r>
            <a:endParaRPr lang="fr-FR" dirty="0" smtClean="0"/>
          </a:p>
          <a:p>
            <a:pPr marL="285750" indent="-285750">
              <a:buFont typeface="Wingdings" panose="05000000000000000000" pitchFamily="2" charset="2"/>
              <a:buChar char="v"/>
            </a:pPr>
            <a:r>
              <a:rPr lang="fr-FR" dirty="0" smtClean="0"/>
              <a:t>Technicien modeleur</a:t>
            </a:r>
          </a:p>
          <a:p>
            <a:endParaRPr lang="fr-FR" dirty="0" smtClean="0"/>
          </a:p>
          <a:p>
            <a:pPr marL="400050" indent="-400050">
              <a:buAutoNum type="romanUcPeriod" startAt="2"/>
            </a:pPr>
            <a:r>
              <a:rPr lang="fr-FR" b="1" dirty="0" smtClean="0">
                <a:solidFill>
                  <a:srgbClr val="0066CC"/>
                </a:solidFill>
              </a:rPr>
              <a:t>Métiers </a:t>
            </a:r>
            <a:r>
              <a:rPr lang="fr-FR" b="1" dirty="0">
                <a:solidFill>
                  <a:srgbClr val="0066CC"/>
                </a:solidFill>
              </a:rPr>
              <a:t>des transitions numérique et énergétique </a:t>
            </a:r>
            <a:r>
              <a:rPr lang="fr-FR" b="1" dirty="0" smtClean="0">
                <a:solidFill>
                  <a:srgbClr val="0066CC"/>
                </a:solidFill>
              </a:rPr>
              <a:t>:</a:t>
            </a:r>
          </a:p>
          <a:p>
            <a:endParaRPr lang="fr-FR" dirty="0" smtClean="0">
              <a:solidFill>
                <a:srgbClr val="0066CC"/>
              </a:solidFill>
            </a:endParaRPr>
          </a:p>
          <a:p>
            <a:pPr marL="285750" indent="-285750">
              <a:buFont typeface="Wingdings" panose="05000000000000000000" pitchFamily="2" charset="2"/>
              <a:buChar char="v"/>
            </a:pPr>
            <a:r>
              <a:rPr lang="fr-FR" dirty="0" smtClean="0"/>
              <a:t>Installateur </a:t>
            </a:r>
            <a:r>
              <a:rPr lang="fr-FR" dirty="0"/>
              <a:t>en Chauffage, Climatisation et Energies </a:t>
            </a:r>
            <a:r>
              <a:rPr lang="fr-FR" dirty="0" smtClean="0"/>
              <a:t>renouvelables</a:t>
            </a:r>
          </a:p>
          <a:p>
            <a:pPr marL="285750" indent="-285750">
              <a:buFont typeface="Wingdings" panose="05000000000000000000" pitchFamily="2" charset="2"/>
              <a:buChar char="v"/>
            </a:pPr>
            <a:r>
              <a:rPr lang="fr-FR" dirty="0" smtClean="0"/>
              <a:t>Maintenance </a:t>
            </a:r>
            <a:r>
              <a:rPr lang="fr-FR" dirty="0"/>
              <a:t>et Efficacité </a:t>
            </a:r>
            <a:r>
              <a:rPr lang="fr-FR" dirty="0" smtClean="0"/>
              <a:t>Energétique</a:t>
            </a:r>
          </a:p>
          <a:p>
            <a:pPr marL="285750" indent="-285750">
              <a:buFont typeface="Wingdings" panose="05000000000000000000" pitchFamily="2" charset="2"/>
              <a:buChar char="v"/>
            </a:pPr>
            <a:r>
              <a:rPr lang="fr-FR" dirty="0" smtClean="0"/>
              <a:t>Métiers </a:t>
            </a:r>
            <a:r>
              <a:rPr lang="fr-FR" dirty="0"/>
              <a:t>du Froid et des Energies </a:t>
            </a:r>
            <a:r>
              <a:rPr lang="fr-FR" dirty="0" smtClean="0"/>
              <a:t>Renouvelables</a:t>
            </a:r>
          </a:p>
          <a:p>
            <a:pPr marL="285750" indent="-285750">
              <a:buFont typeface="Wingdings" panose="05000000000000000000" pitchFamily="2" charset="2"/>
              <a:buChar char="v"/>
            </a:pPr>
            <a:r>
              <a:rPr lang="fr-FR" dirty="0" smtClean="0"/>
              <a:t>Métiers </a:t>
            </a:r>
            <a:r>
              <a:rPr lang="fr-FR" dirty="0"/>
              <a:t>de l’électricité et de ses environnements </a:t>
            </a:r>
            <a:r>
              <a:rPr lang="fr-FR" dirty="0" smtClean="0"/>
              <a:t>connectés</a:t>
            </a:r>
          </a:p>
          <a:p>
            <a:pPr marL="285750" indent="-285750">
              <a:buFont typeface="Wingdings" panose="05000000000000000000" pitchFamily="2" charset="2"/>
              <a:buChar char="v"/>
            </a:pPr>
            <a:r>
              <a:rPr lang="fr-FR" dirty="0" err="1" smtClean="0"/>
              <a:t>Cybersécurité</a:t>
            </a:r>
            <a:r>
              <a:rPr lang="fr-FR" dirty="0" smtClean="0"/>
              <a:t>, informatique et réseaux , électronique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77334" y="0"/>
            <a:ext cx="8596668" cy="628650"/>
          </a:xfrm>
        </p:spPr>
        <p:txBody>
          <a:bodyPr>
            <a:normAutofit/>
          </a:bodyPr>
          <a:lstStyle/>
          <a:p>
            <a:pPr algn="ctr"/>
            <a:r>
              <a:rPr lang="fr-FR" sz="3200" b="1" dirty="0" smtClean="0">
                <a:solidFill>
                  <a:srgbClr val="FF0000"/>
                </a:solidFill>
                <a:latin typeface="Calibri" panose="020F0502020204030204" pitchFamily="34" charset="0"/>
              </a:rPr>
              <a:t>Familles de métiers</a:t>
            </a:r>
            <a:endParaRPr lang="fr-FR" sz="3200" b="1" dirty="0">
              <a:solidFill>
                <a:srgbClr val="FF0000"/>
              </a:solidFill>
              <a:latin typeface="Calibri" panose="020F0502020204030204" pitchFamily="34" charset="0"/>
            </a:endParaRPr>
          </a:p>
        </p:txBody>
      </p:sp>
      <p:sp>
        <p:nvSpPr>
          <p:cNvPr id="4" name="Espace réservé du contenu 3"/>
          <p:cNvSpPr>
            <a:spLocks noGrp="1"/>
          </p:cNvSpPr>
          <p:nvPr>
            <p:ph idx="1"/>
          </p:nvPr>
        </p:nvSpPr>
        <p:spPr>
          <a:xfrm>
            <a:off x="677334" y="1047750"/>
            <a:ext cx="8596668" cy="4993613"/>
          </a:xfrm>
        </p:spPr>
        <p:txBody>
          <a:bodyPr>
            <a:normAutofit/>
          </a:bodyPr>
          <a:lstStyle/>
          <a:p>
            <a:pPr marL="0" indent="0">
              <a:buNone/>
            </a:pPr>
            <a:r>
              <a:rPr lang="fr-FR" b="1" dirty="0" smtClean="0">
                <a:solidFill>
                  <a:srgbClr val="333399"/>
                </a:solidFill>
              </a:rPr>
              <a:t>III. Métiers </a:t>
            </a:r>
            <a:r>
              <a:rPr lang="fr-FR" b="1" dirty="0">
                <a:solidFill>
                  <a:srgbClr val="333399"/>
                </a:solidFill>
              </a:rPr>
              <a:t>de la maintenance des matériels et des </a:t>
            </a:r>
            <a:r>
              <a:rPr lang="fr-FR" b="1" dirty="0" smtClean="0">
                <a:solidFill>
                  <a:srgbClr val="333399"/>
                </a:solidFill>
              </a:rPr>
              <a:t>véhicules:</a:t>
            </a:r>
          </a:p>
          <a:p>
            <a:pPr>
              <a:buFont typeface="Wingdings" panose="05000000000000000000" pitchFamily="2" charset="2"/>
              <a:buChar char="v"/>
            </a:pPr>
            <a:r>
              <a:rPr lang="fr-FR" dirty="0" smtClean="0"/>
              <a:t>Maintenance </a:t>
            </a:r>
            <a:r>
              <a:rPr lang="fr-FR" dirty="0"/>
              <a:t>des véhicules Option A Voitures </a:t>
            </a:r>
            <a:r>
              <a:rPr lang="fr-FR" dirty="0" smtClean="0"/>
              <a:t>particulières</a:t>
            </a:r>
          </a:p>
          <a:p>
            <a:pPr>
              <a:buFont typeface="Wingdings" panose="05000000000000000000" pitchFamily="2" charset="2"/>
              <a:buChar char="v"/>
            </a:pPr>
            <a:r>
              <a:rPr lang="fr-FR" dirty="0" smtClean="0"/>
              <a:t>Maintenance </a:t>
            </a:r>
            <a:r>
              <a:rPr lang="fr-FR" dirty="0"/>
              <a:t>des véhicules Option B Véhicules de transport routier  </a:t>
            </a:r>
            <a:endParaRPr lang="fr-FR" dirty="0" smtClean="0"/>
          </a:p>
          <a:p>
            <a:pPr>
              <a:buFont typeface="Wingdings" panose="05000000000000000000" pitchFamily="2" charset="2"/>
              <a:buChar char="v"/>
            </a:pPr>
            <a:r>
              <a:rPr lang="fr-FR" dirty="0" smtClean="0"/>
              <a:t>Maintenance </a:t>
            </a:r>
            <a:r>
              <a:rPr lang="fr-FR" dirty="0"/>
              <a:t>des véhicules Option C motocycles </a:t>
            </a:r>
            <a:r>
              <a:rPr lang="fr-FR" dirty="0" smtClean="0"/>
              <a:t></a:t>
            </a:r>
          </a:p>
          <a:p>
            <a:pPr>
              <a:buFont typeface="Wingdings" panose="05000000000000000000" pitchFamily="2" charset="2"/>
              <a:buChar char="v"/>
            </a:pPr>
            <a:r>
              <a:rPr lang="fr-FR" dirty="0" smtClean="0"/>
              <a:t> </a:t>
            </a:r>
            <a:r>
              <a:rPr lang="fr-FR" dirty="0"/>
              <a:t>Maintenance des matériels Option A matériels agricoles  </a:t>
            </a:r>
            <a:endParaRPr lang="fr-FR" dirty="0" smtClean="0"/>
          </a:p>
          <a:p>
            <a:pPr>
              <a:buFont typeface="Wingdings" panose="05000000000000000000" pitchFamily="2" charset="2"/>
              <a:buChar char="v"/>
            </a:pPr>
            <a:r>
              <a:rPr lang="fr-FR" dirty="0" smtClean="0"/>
              <a:t>Maintenance </a:t>
            </a:r>
            <a:r>
              <a:rPr lang="fr-FR" dirty="0"/>
              <a:t>des matériels Option B matériels de construction et manutention </a:t>
            </a:r>
            <a:endParaRPr lang="fr-FR" dirty="0" smtClean="0"/>
          </a:p>
          <a:p>
            <a:pPr>
              <a:buFont typeface="Wingdings" panose="05000000000000000000" pitchFamily="2" charset="2"/>
              <a:buChar char="v"/>
            </a:pPr>
            <a:r>
              <a:rPr lang="fr-FR" dirty="0" smtClean="0"/>
              <a:t>Maintenance </a:t>
            </a:r>
            <a:r>
              <a:rPr lang="fr-FR" dirty="0"/>
              <a:t>des matériels Option C matériels d’espaces verts </a:t>
            </a:r>
            <a:endParaRPr lang="fr-FR" dirty="0" smtClean="0"/>
          </a:p>
          <a:p>
            <a:pPr marL="0" indent="0">
              <a:buNone/>
            </a:pPr>
            <a:r>
              <a:rPr lang="fr-FR" b="1" dirty="0" smtClean="0">
                <a:solidFill>
                  <a:srgbClr val="333399"/>
                </a:solidFill>
              </a:rPr>
              <a:t>IV. Métiers </a:t>
            </a:r>
            <a:r>
              <a:rPr lang="fr-FR" b="1" dirty="0">
                <a:solidFill>
                  <a:srgbClr val="333399"/>
                </a:solidFill>
              </a:rPr>
              <a:t>du pilotage et de la maintenance d'installations </a:t>
            </a:r>
            <a:r>
              <a:rPr lang="fr-FR" b="1" dirty="0" smtClean="0">
                <a:solidFill>
                  <a:srgbClr val="333399"/>
                </a:solidFill>
              </a:rPr>
              <a:t>automatisées: </a:t>
            </a:r>
          </a:p>
          <a:p>
            <a:pPr>
              <a:buFont typeface="Wingdings" panose="05000000000000000000" pitchFamily="2" charset="2"/>
              <a:buChar char="v"/>
            </a:pPr>
            <a:r>
              <a:rPr lang="fr-FR" dirty="0" smtClean="0"/>
              <a:t>Pilote </a:t>
            </a:r>
            <a:r>
              <a:rPr lang="fr-FR" dirty="0"/>
              <a:t>de ligne de production </a:t>
            </a:r>
            <a:r>
              <a:rPr lang="fr-FR" dirty="0" smtClean="0"/>
              <a:t> </a:t>
            </a:r>
          </a:p>
          <a:p>
            <a:pPr>
              <a:buFont typeface="Wingdings" panose="05000000000000000000" pitchFamily="2" charset="2"/>
              <a:buChar char="v"/>
            </a:pPr>
            <a:r>
              <a:rPr lang="fr-FR" dirty="0" smtClean="0"/>
              <a:t>Procédés </a:t>
            </a:r>
            <a:r>
              <a:rPr lang="fr-FR" dirty="0"/>
              <a:t>de la chimie, de l’eau et des papiers- cartons </a:t>
            </a:r>
            <a:r>
              <a:rPr lang="fr-FR" dirty="0" smtClean="0"/>
              <a:t> </a:t>
            </a:r>
          </a:p>
          <a:p>
            <a:pPr>
              <a:buFont typeface="Wingdings" panose="05000000000000000000" pitchFamily="2" charset="2"/>
              <a:buChar char="v"/>
            </a:pPr>
            <a:r>
              <a:rPr lang="fr-FR" dirty="0" smtClean="0"/>
              <a:t>Technicien </a:t>
            </a:r>
            <a:r>
              <a:rPr lang="fr-FR" dirty="0"/>
              <a:t>de scierie </a:t>
            </a:r>
            <a:r>
              <a:rPr lang="fr-FR" dirty="0" smtClean="0"/>
              <a:t> </a:t>
            </a:r>
          </a:p>
          <a:p>
            <a:pPr>
              <a:buFont typeface="Wingdings" panose="05000000000000000000" pitchFamily="2" charset="2"/>
              <a:buChar char="v"/>
            </a:pPr>
            <a:r>
              <a:rPr lang="fr-FR" dirty="0" smtClean="0"/>
              <a:t>Maintenance </a:t>
            </a:r>
            <a:r>
              <a:rPr lang="fr-FR" dirty="0"/>
              <a:t>des systèmes de productions connectés</a:t>
            </a:r>
          </a:p>
        </p:txBody>
      </p:sp>
      <p:sp>
        <p:nvSpPr>
          <p:cNvPr id="2" name="Espace réservé du pied de page 1"/>
          <p:cNvSpPr>
            <a:spLocks noGrp="1"/>
          </p:cNvSpPr>
          <p:nvPr>
            <p:ph type="ftr" sz="quarter" idx="11"/>
          </p:nvPr>
        </p:nvSpPr>
        <p:spPr/>
        <p:txBody>
          <a:bodyPr/>
          <a:lstStyle/>
          <a:p>
            <a:pPr>
              <a:defRPr/>
            </a:pPr>
            <a:r>
              <a:rPr lang="fr-FR" smtClean="0"/>
              <a:t>CIO Centre 2025</a:t>
            </a:r>
            <a:endParaRPr lang="fr-FR"/>
          </a:p>
        </p:txBody>
      </p:sp>
    </p:spTree>
    <p:extLst>
      <p:ext uri="{BB962C8B-B14F-4D97-AF65-F5344CB8AC3E}">
        <p14:creationId xmlns:p14="http://schemas.microsoft.com/office/powerpoint/2010/main" val="292801523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2993</TotalTime>
  <Words>3287</Words>
  <Application>Microsoft Office PowerPoint</Application>
  <PresentationFormat>Grand écran</PresentationFormat>
  <Paragraphs>504</Paragraphs>
  <Slides>26</Slides>
  <Notes>3</Notes>
  <HiddenSlides>0</HiddenSlides>
  <MMClips>0</MMClips>
  <ScaleCrop>false</ScaleCrop>
  <HeadingPairs>
    <vt:vector size="8" baseType="variant">
      <vt:variant>
        <vt:lpstr>Polices utilisées</vt:lpstr>
      </vt:variant>
      <vt:variant>
        <vt:i4>11</vt:i4>
      </vt:variant>
      <vt:variant>
        <vt:lpstr>Thème</vt:lpstr>
      </vt:variant>
      <vt:variant>
        <vt:i4>1</vt:i4>
      </vt:variant>
      <vt:variant>
        <vt:lpstr>Serveurs OLE incorporés</vt:lpstr>
      </vt:variant>
      <vt:variant>
        <vt:i4>1</vt:i4>
      </vt:variant>
      <vt:variant>
        <vt:lpstr>Titres des diapositives</vt:lpstr>
      </vt:variant>
      <vt:variant>
        <vt:i4>26</vt:i4>
      </vt:variant>
    </vt:vector>
  </HeadingPairs>
  <TitlesOfParts>
    <vt:vector size="39" baseType="lpstr">
      <vt:lpstr>Arial</vt:lpstr>
      <vt:lpstr>Arial Black</vt:lpstr>
      <vt:lpstr>Calibri</vt:lpstr>
      <vt:lpstr>Courier New</vt:lpstr>
      <vt:lpstr>Marianne</vt:lpstr>
      <vt:lpstr>Marianne ExtraBold</vt:lpstr>
      <vt:lpstr>Marianne Light</vt:lpstr>
      <vt:lpstr>Roboto</vt:lpstr>
      <vt:lpstr>Trebuchet MS</vt:lpstr>
      <vt:lpstr>Wingdings</vt:lpstr>
      <vt:lpstr>Wingdings 3</vt:lpstr>
      <vt:lpstr>Facette</vt:lpstr>
      <vt:lpstr>Graphique Microsoft Excel</vt:lpstr>
      <vt:lpstr>APRES LA 3ème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Familles de métiers</vt:lpstr>
      <vt:lpstr>Familles de métiers</vt:lpstr>
      <vt:lpstr>Présentation PowerPoint</vt:lpstr>
      <vt:lpstr>LES FAMILLES DE MÉTIERS DANS L’ENSEIGNEMENT AGRICOLE ET LES SPÉCIALITÉS HORS FAMILLES DE MÉTIERS</vt:lpstr>
      <vt:lpstr>Présentation PowerPoint</vt:lpstr>
      <vt:lpstr>Présentation PowerPoint</vt:lpstr>
      <vt:lpstr>Présentation PowerPoint</vt:lpstr>
      <vt:lpstr>Présentation PowerPoint</vt:lpstr>
      <vt:lpstr>Les sections binationales: Dès la 2GT. ABIBAC,BACHIBAC,ESABAC</vt:lpstr>
      <vt:lpstr>Option facultative danse ou musique  Lycée Saint Sernin</vt:lpstr>
      <vt:lpstr>SECTION INTERNATIONALE: BFI (ancien OIB) Anglais, Espagnol</vt:lpstr>
      <vt:lpstr>Présentation PowerPoint</vt:lpstr>
      <vt:lpstr>Présentation PowerPoint</vt:lpstr>
      <vt:lpstr>ORIENTATION, AFFECTATION ET INSCRIPTION</vt:lpstr>
      <vt:lpstr>Présentation PowerPoint</vt:lpstr>
      <vt:lpstr>Madame Chanfrau Psychologue EN, conseil en orientation scolaire et professionnelle</vt:lpstr>
      <vt:lpstr>  Merci de votre attention</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REUNION PP DE 4e ET CPE DU DISTRICT 9</dc:title>
  <dc:creator>CorinneZABETI</dc:creator>
  <cp:lastModifiedBy>Utilisateur Windows</cp:lastModifiedBy>
  <cp:revision>295</cp:revision>
  <cp:lastPrinted>2019-11-22T13:21:01Z</cp:lastPrinted>
  <dcterms:created xsi:type="dcterms:W3CDTF">2019-01-29T10:15:25Z</dcterms:created>
  <dcterms:modified xsi:type="dcterms:W3CDTF">2025-03-09T16:24:43Z</dcterms:modified>
</cp:coreProperties>
</file>